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9"/>
  </p:notesMasterIdLst>
  <p:sldIdLst>
    <p:sldId id="256" r:id="rId2"/>
    <p:sldId id="448" r:id="rId3"/>
    <p:sldId id="449" r:id="rId4"/>
    <p:sldId id="450" r:id="rId5"/>
    <p:sldId id="451" r:id="rId6"/>
    <p:sldId id="474" r:id="rId7"/>
    <p:sldId id="477" r:id="rId8"/>
    <p:sldId id="461" r:id="rId9"/>
    <p:sldId id="462" r:id="rId10"/>
    <p:sldId id="454" r:id="rId11"/>
    <p:sldId id="475" r:id="rId12"/>
    <p:sldId id="459" r:id="rId13"/>
    <p:sldId id="479" r:id="rId14"/>
    <p:sldId id="478" r:id="rId15"/>
    <p:sldId id="476" r:id="rId16"/>
    <p:sldId id="469" r:id="rId17"/>
    <p:sldId id="48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7" d="100"/>
          <a:sy n="107" d="100"/>
        </p:scale>
        <p:origin x="750"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593FA-DF4F-4639-BE02-7A263E0401E0}"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07A05-F84D-477B-B976-0A0C810023E2}" type="slidenum">
              <a:rPr lang="en-US" smtClean="0"/>
              <a:t>‹#›</a:t>
            </a:fld>
            <a:endParaRPr lang="en-US"/>
          </a:p>
        </p:txBody>
      </p:sp>
    </p:spTree>
    <p:extLst>
      <p:ext uri="{BB962C8B-B14F-4D97-AF65-F5344CB8AC3E}">
        <p14:creationId xmlns:p14="http://schemas.microsoft.com/office/powerpoint/2010/main" val="2026220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007A05-F84D-477B-B976-0A0C810023E2}" type="slidenum">
              <a:rPr lang="en-US" smtClean="0"/>
              <a:t>11</a:t>
            </a:fld>
            <a:endParaRPr lang="en-US"/>
          </a:p>
        </p:txBody>
      </p:sp>
    </p:spTree>
    <p:extLst>
      <p:ext uri="{BB962C8B-B14F-4D97-AF65-F5344CB8AC3E}">
        <p14:creationId xmlns:p14="http://schemas.microsoft.com/office/powerpoint/2010/main" val="3402464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A64538-9EB3-455C-A0F2-CDA68D4BB8B6}"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1650027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A64538-9EB3-455C-A0F2-CDA68D4BB8B6}"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94509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A64538-9EB3-455C-A0F2-CDA68D4BB8B6}"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850D7-2E78-4880-A7DF-0DD68821CFB0}"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57009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A64538-9EB3-455C-A0F2-CDA68D4BB8B6}"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2885303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A64538-9EB3-455C-A0F2-CDA68D4BB8B6}"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850D7-2E78-4880-A7DF-0DD68821CFB0}"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40862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A64538-9EB3-455C-A0F2-CDA68D4BB8B6}"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1348423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A64538-9EB3-455C-A0F2-CDA68D4BB8B6}"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1637206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A64538-9EB3-455C-A0F2-CDA68D4BB8B6}"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41441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A64538-9EB3-455C-A0F2-CDA68D4BB8B6}"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342407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A64538-9EB3-455C-A0F2-CDA68D4BB8B6}"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210350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A64538-9EB3-455C-A0F2-CDA68D4BB8B6}" type="datetimeFigureOut">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2980272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A64538-9EB3-455C-A0F2-CDA68D4BB8B6}" type="datetimeFigureOut">
              <a:rPr lang="en-US" smtClean="0"/>
              <a:t>9/6/2024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2521502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A64538-9EB3-455C-A0F2-CDA68D4BB8B6}" type="datetimeFigureOut">
              <a:rPr lang="en-US" smtClean="0"/>
              <a:t>9/6/2024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101445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64538-9EB3-455C-A0F2-CDA68D4BB8B6}" type="datetimeFigureOut">
              <a:rPr lang="en-US" smtClean="0"/>
              <a:t>9/6/2024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37968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A64538-9EB3-455C-A0F2-CDA68D4BB8B6}" type="datetimeFigureOut">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D850D7-2E78-4880-A7DF-0DD68821CFB0}" type="slidenum">
              <a:rPr lang="en-US" smtClean="0"/>
              <a:t>‹#›</a:t>
            </a:fld>
            <a:endParaRPr lang="en-US" dirty="0"/>
          </a:p>
        </p:txBody>
      </p:sp>
    </p:spTree>
    <p:extLst>
      <p:ext uri="{BB962C8B-B14F-4D97-AF65-F5344CB8AC3E}">
        <p14:creationId xmlns:p14="http://schemas.microsoft.com/office/powerpoint/2010/main" val="2309242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D850D7-2E78-4880-A7DF-0DD68821CFB0}" type="slidenum">
              <a:rPr lang="en-US" smtClean="0"/>
              <a:t>‹#›</a:t>
            </a:fld>
            <a:endParaRPr lang="en-US" dirty="0"/>
          </a:p>
        </p:txBody>
      </p:sp>
      <p:sp>
        <p:nvSpPr>
          <p:cNvPr id="5" name="Date Placeholder 4"/>
          <p:cNvSpPr>
            <a:spLocks noGrp="1"/>
          </p:cNvSpPr>
          <p:nvPr>
            <p:ph type="dt" sz="half" idx="10"/>
          </p:nvPr>
        </p:nvSpPr>
        <p:spPr/>
        <p:txBody>
          <a:bodyPr/>
          <a:lstStyle/>
          <a:p>
            <a:fld id="{E6A64538-9EB3-455C-A0F2-CDA68D4BB8B6}" type="datetimeFigureOut">
              <a:rPr lang="en-US" smtClean="0"/>
              <a:t>9/6/2024</a:t>
            </a:fld>
            <a:endParaRPr lang="en-US" dirty="0"/>
          </a:p>
        </p:txBody>
      </p:sp>
    </p:spTree>
    <p:extLst>
      <p:ext uri="{BB962C8B-B14F-4D97-AF65-F5344CB8AC3E}">
        <p14:creationId xmlns:p14="http://schemas.microsoft.com/office/powerpoint/2010/main" val="4262604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6A64538-9EB3-455C-A0F2-CDA68D4BB8B6}" type="datetimeFigureOut">
              <a:rPr lang="en-US" smtClean="0"/>
              <a:t>9/6/2024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4D850D7-2E78-4880-A7DF-0DD68821CFB0}" type="slidenum">
              <a:rPr lang="en-US" smtClean="0"/>
              <a:t>‹#›</a:t>
            </a:fld>
            <a:endParaRPr lang="en-US" dirty="0"/>
          </a:p>
        </p:txBody>
      </p:sp>
    </p:spTree>
    <p:extLst>
      <p:ext uri="{BB962C8B-B14F-4D97-AF65-F5344CB8AC3E}">
        <p14:creationId xmlns:p14="http://schemas.microsoft.com/office/powerpoint/2010/main" val="34958828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61348-D2B1-4B26-AAC3-38EC52921877}"/>
              </a:ext>
            </a:extLst>
          </p:cNvPr>
          <p:cNvSpPr>
            <a:spLocks noGrp="1"/>
          </p:cNvSpPr>
          <p:nvPr>
            <p:ph type="ctrTitle"/>
          </p:nvPr>
        </p:nvSpPr>
        <p:spPr>
          <a:xfrm>
            <a:off x="1012847" y="1432874"/>
            <a:ext cx="7951293" cy="2812967"/>
          </a:xfrm>
        </p:spPr>
        <p:txBody>
          <a:bodyPr/>
          <a:lstStyle/>
          <a:p>
            <a:pPr algn="ctr"/>
            <a:br>
              <a:rPr lang="en-US" sz="3500" dirty="0"/>
            </a:br>
            <a:br>
              <a:rPr lang="en-US" sz="3500" dirty="0"/>
            </a:br>
            <a:r>
              <a:rPr lang="en-US" sz="3500" dirty="0"/>
              <a:t>Current Law</a:t>
            </a:r>
            <a:br>
              <a:rPr lang="en-US" sz="3500" dirty="0"/>
            </a:br>
            <a:r>
              <a:rPr lang="en-US" sz="3500" dirty="0"/>
              <a:t>v.</a:t>
            </a:r>
            <a:br>
              <a:rPr lang="en-US" sz="3500" dirty="0"/>
            </a:br>
            <a:r>
              <a:rPr lang="en-US" sz="3500" dirty="0"/>
              <a:t>SB 505 - Senator Miller/</a:t>
            </a:r>
            <a:r>
              <a:rPr lang="en-US" sz="3500" dirty="0" err="1"/>
              <a:t>Luneau</a:t>
            </a:r>
            <a:br>
              <a:rPr lang="en-US" sz="3500" dirty="0"/>
            </a:br>
            <a:r>
              <a:rPr lang="en-US" sz="3500" dirty="0"/>
              <a:t>v.</a:t>
            </a:r>
            <a:br>
              <a:rPr lang="en-US" sz="3500" dirty="0"/>
            </a:br>
            <a:r>
              <a:rPr lang="en-US" sz="3500" dirty="0"/>
              <a:t>HB 871 – Representative Henry</a:t>
            </a:r>
          </a:p>
        </p:txBody>
      </p:sp>
      <p:sp>
        <p:nvSpPr>
          <p:cNvPr id="3" name="Subtitle 2">
            <a:extLst>
              <a:ext uri="{FF2B5EF4-FFF2-40B4-BE49-F238E27FC236}">
                <a16:creationId xmlns:a16="http://schemas.microsoft.com/office/drawing/2014/main" id="{55D2EB36-C362-4481-A283-A4D5D650A19E}"/>
              </a:ext>
            </a:extLst>
          </p:cNvPr>
          <p:cNvSpPr>
            <a:spLocks noGrp="1"/>
          </p:cNvSpPr>
          <p:nvPr>
            <p:ph type="subTitle" idx="1"/>
          </p:nvPr>
        </p:nvSpPr>
        <p:spPr>
          <a:xfrm>
            <a:off x="1197204" y="4489273"/>
            <a:ext cx="7766936" cy="1096899"/>
          </a:xfrm>
        </p:spPr>
        <p:txBody>
          <a:bodyPr>
            <a:normAutofit lnSpcReduction="10000"/>
          </a:bodyPr>
          <a:lstStyle/>
          <a:p>
            <a:pPr algn="ctr"/>
            <a:r>
              <a:rPr lang="en-US" b="1" dirty="0"/>
              <a:t>2024 Louisiana Proposed Legislation Comparison</a:t>
            </a:r>
          </a:p>
          <a:p>
            <a:pPr algn="ctr"/>
            <a:r>
              <a:rPr lang="en-US" b="1" dirty="0"/>
              <a:t>Compiled By Wesley Eby Johnson</a:t>
            </a:r>
          </a:p>
          <a:p>
            <a:pPr algn="ctr"/>
            <a:r>
              <a:rPr lang="en-US" b="1" dirty="0"/>
              <a:t>E &amp; P Consulting, LLC</a:t>
            </a:r>
          </a:p>
        </p:txBody>
      </p:sp>
    </p:spTree>
    <p:extLst>
      <p:ext uri="{BB962C8B-B14F-4D97-AF65-F5344CB8AC3E}">
        <p14:creationId xmlns:p14="http://schemas.microsoft.com/office/powerpoint/2010/main" val="4144557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94C62C-0454-4D2D-BC43-5560E91DCF3B}"/>
              </a:ext>
            </a:extLst>
          </p:cNvPr>
          <p:cNvSpPr>
            <a:spLocks noGrp="1"/>
          </p:cNvSpPr>
          <p:nvPr>
            <p:ph type="title"/>
          </p:nvPr>
        </p:nvSpPr>
        <p:spPr/>
        <p:txBody>
          <a:bodyPr/>
          <a:lstStyle/>
          <a:p>
            <a:r>
              <a:rPr lang="en-US" dirty="0"/>
              <a:t>Tax Roll Delivery</a:t>
            </a:r>
          </a:p>
        </p:txBody>
      </p:sp>
      <p:sp>
        <p:nvSpPr>
          <p:cNvPr id="6" name="Content Placeholder 5">
            <a:extLst>
              <a:ext uri="{FF2B5EF4-FFF2-40B4-BE49-F238E27FC236}">
                <a16:creationId xmlns:a16="http://schemas.microsoft.com/office/drawing/2014/main" id="{AE155F14-E6AD-40C6-8490-07BB3780D40C}"/>
              </a:ext>
            </a:extLst>
          </p:cNvPr>
          <p:cNvSpPr>
            <a:spLocks noGrp="1"/>
          </p:cNvSpPr>
          <p:nvPr>
            <p:ph sz="half" idx="2"/>
          </p:nvPr>
        </p:nvSpPr>
        <p:spPr>
          <a:xfrm>
            <a:off x="4656841" y="2143551"/>
            <a:ext cx="5863472" cy="3531386"/>
          </a:xfrm>
        </p:spPr>
        <p:txBody>
          <a:bodyPr>
            <a:normAutofit fontScale="85000" lnSpcReduction="10000"/>
          </a:bodyPr>
          <a:lstStyle/>
          <a:p>
            <a:r>
              <a:rPr lang="en-US" dirty="0"/>
              <a:t>SB 505 changes current law stating assessor may file tax roll in mortgage records to say that the assessor </a:t>
            </a:r>
            <a:r>
              <a:rPr lang="en-US" u="sng" dirty="0"/>
              <a:t>shall </a:t>
            </a:r>
            <a:r>
              <a:rPr lang="en-US" dirty="0"/>
              <a:t>deliver the tax roll to the recorder of mortgages.  Official approval must also take place.</a:t>
            </a:r>
          </a:p>
          <a:p>
            <a:r>
              <a:rPr lang="en-US" dirty="0"/>
              <a:t>Both proposed laws leave obligation to list co-owners on tax roll, but </a:t>
            </a:r>
            <a:r>
              <a:rPr lang="en-US" u="sng" dirty="0"/>
              <a:t>remove</a:t>
            </a:r>
            <a:r>
              <a:rPr lang="en-US" dirty="0"/>
              <a:t> obligation to notify tax sale purchaser (except they will not be called tax sale purchasers anymore)</a:t>
            </a:r>
          </a:p>
          <a:p>
            <a:r>
              <a:rPr lang="en-US" dirty="0"/>
              <a:t>SN 505 mandates that they not be listed:  The assessor shall not list the name of a </a:t>
            </a:r>
            <a:r>
              <a:rPr lang="en-US" b="1" dirty="0"/>
              <a:t>tax lien certificate purchaser</a:t>
            </a:r>
            <a:r>
              <a:rPr lang="en-US" dirty="0"/>
              <a:t> on the tax roll.</a:t>
            </a:r>
          </a:p>
          <a:p>
            <a:r>
              <a:rPr lang="en-US" dirty="0"/>
              <a:t>HB 871 removed authority for assessor to make separate assessments for undivided interests in a tax parcel (currently something that assessor can do, but doesn’t have to do)</a:t>
            </a:r>
          </a:p>
        </p:txBody>
      </p:sp>
      <p:pic>
        <p:nvPicPr>
          <p:cNvPr id="4100" name="Picture 4" descr="See related image detail. 'Feeling Overwhelmed Cliparts: Visualizing the Weight of Your Emotions ...">
            <a:extLst>
              <a:ext uri="{FF2B5EF4-FFF2-40B4-BE49-F238E27FC236}">
                <a16:creationId xmlns:a16="http://schemas.microsoft.com/office/drawing/2014/main" id="{DCF70C5F-4AFE-42DE-9254-0D210FB97EA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63833" y="2348401"/>
            <a:ext cx="3216010" cy="3692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20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AEA7B6-7EB1-45BA-B18C-D2F96F064A9F}"/>
              </a:ext>
            </a:extLst>
          </p:cNvPr>
          <p:cNvSpPr>
            <a:spLocks noGrp="1"/>
          </p:cNvSpPr>
          <p:nvPr>
            <p:ph type="title"/>
          </p:nvPr>
        </p:nvSpPr>
        <p:spPr/>
        <p:txBody>
          <a:bodyPr/>
          <a:lstStyle/>
          <a:p>
            <a:pPr algn="ctr"/>
            <a:r>
              <a:rPr lang="en-US" dirty="0"/>
              <a:t>Different Situations Tax Collectors May Encounter Moving Forward:</a:t>
            </a:r>
          </a:p>
        </p:txBody>
      </p:sp>
      <p:sp>
        <p:nvSpPr>
          <p:cNvPr id="12" name="Text Placeholder 11">
            <a:extLst>
              <a:ext uri="{FF2B5EF4-FFF2-40B4-BE49-F238E27FC236}">
                <a16:creationId xmlns:a16="http://schemas.microsoft.com/office/drawing/2014/main" id="{476148B5-0468-402B-9DFD-046A4194F8E3}"/>
              </a:ext>
            </a:extLst>
          </p:cNvPr>
          <p:cNvSpPr>
            <a:spLocks noGrp="1"/>
          </p:cNvSpPr>
          <p:nvPr>
            <p:ph type="body" idx="1"/>
          </p:nvPr>
        </p:nvSpPr>
        <p:spPr>
          <a:xfrm>
            <a:off x="157035" y="1930400"/>
            <a:ext cx="4531430" cy="576262"/>
          </a:xfrm>
        </p:spPr>
        <p:txBody>
          <a:bodyPr/>
          <a:lstStyle/>
          <a:p>
            <a:r>
              <a:rPr lang="en-US" dirty="0"/>
              <a:t>Tax Liens from Previous Years:</a:t>
            </a:r>
          </a:p>
        </p:txBody>
      </p:sp>
      <p:sp>
        <p:nvSpPr>
          <p:cNvPr id="13" name="Content Placeholder 12">
            <a:extLst>
              <a:ext uri="{FF2B5EF4-FFF2-40B4-BE49-F238E27FC236}">
                <a16:creationId xmlns:a16="http://schemas.microsoft.com/office/drawing/2014/main" id="{B9814769-2DD3-4D96-8E8E-9210A8FC0B5D}"/>
              </a:ext>
            </a:extLst>
          </p:cNvPr>
          <p:cNvSpPr>
            <a:spLocks noGrp="1"/>
          </p:cNvSpPr>
          <p:nvPr>
            <p:ph sz="half" idx="2"/>
          </p:nvPr>
        </p:nvSpPr>
        <p:spPr>
          <a:xfrm>
            <a:off x="329938" y="2653040"/>
            <a:ext cx="4289196" cy="3926869"/>
          </a:xfrm>
        </p:spPr>
        <p:txBody>
          <a:bodyPr>
            <a:normAutofit fontScale="85000" lnSpcReduction="20000"/>
          </a:bodyPr>
          <a:lstStyle/>
          <a:p>
            <a:r>
              <a:rPr lang="en-US" sz="2100" dirty="0"/>
              <a:t>A tax lien/auction purchaser can redeem a previous outstanding tax auction certificate / the 7 year prescription will still apply to those</a:t>
            </a:r>
          </a:p>
          <a:p>
            <a:r>
              <a:rPr lang="en-US" sz="2100" dirty="0"/>
              <a:t>HB 871 - Tax collector required to make reasonable efforts to notify a redeeming party of the existence of any additional tax auction certificates within tax collector’s authority that are outstanding</a:t>
            </a:r>
          </a:p>
          <a:p>
            <a:r>
              <a:rPr lang="en-US" sz="2100" dirty="0"/>
              <a:t>SB 505 – Tax lien certificate holder must notify the tax collector at the time of the lien termination of his status as certificate holder or 5%/1% interest does not accrue</a:t>
            </a:r>
          </a:p>
          <a:p>
            <a:endParaRPr lang="en-US" dirty="0"/>
          </a:p>
        </p:txBody>
      </p:sp>
      <p:sp>
        <p:nvSpPr>
          <p:cNvPr id="14" name="Text Placeholder 13">
            <a:extLst>
              <a:ext uri="{FF2B5EF4-FFF2-40B4-BE49-F238E27FC236}">
                <a16:creationId xmlns:a16="http://schemas.microsoft.com/office/drawing/2014/main" id="{65E042CF-7C7D-43B9-8027-415A59C0637C}"/>
              </a:ext>
            </a:extLst>
          </p:cNvPr>
          <p:cNvSpPr>
            <a:spLocks noGrp="1"/>
          </p:cNvSpPr>
          <p:nvPr>
            <p:ph type="body" sz="quarter" idx="3"/>
          </p:nvPr>
        </p:nvSpPr>
        <p:spPr>
          <a:xfrm>
            <a:off x="5295772" y="1930400"/>
            <a:ext cx="5884418" cy="576262"/>
          </a:xfrm>
        </p:spPr>
        <p:txBody>
          <a:bodyPr/>
          <a:lstStyle/>
          <a:p>
            <a:r>
              <a:rPr lang="en-US" dirty="0"/>
              <a:t>Tax Liens for Subsequent (Future)  Years:</a:t>
            </a:r>
          </a:p>
        </p:txBody>
      </p:sp>
      <p:sp>
        <p:nvSpPr>
          <p:cNvPr id="15" name="Content Placeholder 14">
            <a:extLst>
              <a:ext uri="{FF2B5EF4-FFF2-40B4-BE49-F238E27FC236}">
                <a16:creationId xmlns:a16="http://schemas.microsoft.com/office/drawing/2014/main" id="{B37812FE-9ACC-4858-BD45-05A5574E6458}"/>
              </a:ext>
            </a:extLst>
          </p:cNvPr>
          <p:cNvSpPr>
            <a:spLocks noGrp="1"/>
          </p:cNvSpPr>
          <p:nvPr>
            <p:ph sz="quarter" idx="4"/>
          </p:nvPr>
        </p:nvSpPr>
        <p:spPr>
          <a:xfrm>
            <a:off x="5295772" y="2653041"/>
            <a:ext cx="6384038" cy="4039990"/>
          </a:xfrm>
        </p:spPr>
        <p:txBody>
          <a:bodyPr>
            <a:normAutofit fontScale="85000" lnSpcReduction="20000"/>
          </a:bodyPr>
          <a:lstStyle/>
          <a:p>
            <a:r>
              <a:rPr lang="en-US" sz="2400" dirty="0"/>
              <a:t>Tax auction purchaser can pay tax bill in future years if tax debtor does not pay, but do not have to (although another tax auction could occur)</a:t>
            </a:r>
          </a:p>
          <a:p>
            <a:r>
              <a:rPr lang="en-US" sz="2400" dirty="0"/>
              <a:t>Tax lien certificates will be treated equally to one another – not first in time.</a:t>
            </a:r>
          </a:p>
          <a:p>
            <a:r>
              <a:rPr lang="en-US" sz="2400" dirty="0"/>
              <a:t>The tax debtor does not have to terminate all his tax liens </a:t>
            </a:r>
            <a:r>
              <a:rPr lang="en-US" sz="2400" dirty="0">
                <a:sym typeface="Wingdings" panose="05000000000000000000" pitchFamily="2" charset="2"/>
              </a:rPr>
              <a:t></a:t>
            </a:r>
            <a:r>
              <a:rPr lang="en-US" sz="2400" dirty="0"/>
              <a:t> if they pay less than the total of all outstanding liens, the tax collector must terminate the lien that the tax debtor identifies for termination.  </a:t>
            </a:r>
          </a:p>
          <a:p>
            <a:pPr lvl="1"/>
            <a:r>
              <a:rPr lang="en-US" sz="2200" dirty="0"/>
              <a:t>If the tax debtor gives no directions in this situation, the oldest terminable (</a:t>
            </a:r>
            <a:r>
              <a:rPr lang="en-US" sz="2200" dirty="0" err="1"/>
              <a:t>ie</a:t>
            </a:r>
            <a:r>
              <a:rPr lang="en-US" sz="2200" dirty="0"/>
              <a:t>. Not prescribed) tax lien certificate should be terminated.</a:t>
            </a:r>
          </a:p>
          <a:p>
            <a:endParaRPr lang="en-US" sz="2400" dirty="0"/>
          </a:p>
          <a:p>
            <a:pPr marL="0" indent="0">
              <a:buNone/>
            </a:pPr>
            <a:endParaRPr lang="en-US" dirty="0"/>
          </a:p>
          <a:p>
            <a:endParaRPr lang="en-US" dirty="0"/>
          </a:p>
        </p:txBody>
      </p:sp>
    </p:spTree>
    <p:extLst>
      <p:ext uri="{BB962C8B-B14F-4D97-AF65-F5344CB8AC3E}">
        <p14:creationId xmlns:p14="http://schemas.microsoft.com/office/powerpoint/2010/main" val="40833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CFBEB-162D-4C97-B540-8D90D1436B88}"/>
              </a:ext>
            </a:extLst>
          </p:cNvPr>
          <p:cNvSpPr>
            <a:spLocks noGrp="1"/>
          </p:cNvSpPr>
          <p:nvPr>
            <p:ph type="title"/>
          </p:nvPr>
        </p:nvSpPr>
        <p:spPr>
          <a:xfrm>
            <a:off x="1335028" y="174134"/>
            <a:ext cx="8596668" cy="1320800"/>
          </a:xfrm>
        </p:spPr>
        <p:txBody>
          <a:bodyPr>
            <a:normAutofit fontScale="90000"/>
          </a:bodyPr>
          <a:lstStyle/>
          <a:p>
            <a:r>
              <a:rPr lang="en-US" dirty="0"/>
              <a:t>Currently - After Tax Sale and within 90 days of redemption period – Another Specific Notice by first class mail by the tax collector in a Specific Form</a:t>
            </a:r>
            <a:br>
              <a:rPr lang="en-US" dirty="0"/>
            </a:br>
            <a:endParaRPr lang="en-US" dirty="0"/>
          </a:p>
        </p:txBody>
      </p:sp>
      <p:sp>
        <p:nvSpPr>
          <p:cNvPr id="3" name="Content Placeholder 2">
            <a:extLst>
              <a:ext uri="{FF2B5EF4-FFF2-40B4-BE49-F238E27FC236}">
                <a16:creationId xmlns:a16="http://schemas.microsoft.com/office/drawing/2014/main" id="{3AAB08E2-CDF2-4BA4-8145-029B96545E3A}"/>
              </a:ext>
            </a:extLst>
          </p:cNvPr>
          <p:cNvSpPr>
            <a:spLocks noGrp="1"/>
          </p:cNvSpPr>
          <p:nvPr>
            <p:ph sz="half" idx="1"/>
          </p:nvPr>
        </p:nvSpPr>
        <p:spPr>
          <a:xfrm>
            <a:off x="311086" y="2271861"/>
            <a:ext cx="5784914" cy="3279218"/>
          </a:xfrm>
          <a:ln w="28575">
            <a:solidFill>
              <a:srgbClr val="0070C0"/>
            </a:solidFill>
          </a:ln>
        </p:spPr>
        <p:txBody>
          <a:bodyPr>
            <a:normAutofit fontScale="25000" lnSpcReduction="20000"/>
          </a:bodyPr>
          <a:lstStyle/>
          <a:p>
            <a:endParaRPr lang="en-US" dirty="0"/>
          </a:p>
          <a:p>
            <a:r>
              <a:rPr lang="en-US" sz="7200" dirty="0"/>
              <a:t>SB 505 – Tax lien certificate holder sends the notice no more than 365 days and no sooner than 180 days prior to bringing action to foreclose</a:t>
            </a:r>
          </a:p>
          <a:p>
            <a:pPr lvl="1"/>
            <a:r>
              <a:rPr lang="en-US" sz="7200" dirty="0"/>
              <a:t>Notice must include a payment schedule for the greater of 6 months or the remaining period prior to foreclosure giving the amount to be paid to terminate the tax lien through the last day of each month.  </a:t>
            </a:r>
            <a:r>
              <a:rPr lang="en-US" sz="7200" b="1" dirty="0"/>
              <a:t>(Must get this from the tax collector)</a:t>
            </a:r>
          </a:p>
          <a:p>
            <a:pPr lvl="1"/>
            <a:r>
              <a:rPr lang="en-US" sz="7200" dirty="0"/>
              <a:t>Political subdivision = tax lien certificate holder for properties receiving no bids = also obligated to do these things</a:t>
            </a:r>
          </a:p>
          <a:p>
            <a:endParaRPr lang="en-US" dirty="0"/>
          </a:p>
        </p:txBody>
      </p:sp>
      <p:sp>
        <p:nvSpPr>
          <p:cNvPr id="4" name="Content Placeholder 3">
            <a:extLst>
              <a:ext uri="{FF2B5EF4-FFF2-40B4-BE49-F238E27FC236}">
                <a16:creationId xmlns:a16="http://schemas.microsoft.com/office/drawing/2014/main" id="{37024026-66D6-4A97-A517-F3841F18F9B9}"/>
              </a:ext>
            </a:extLst>
          </p:cNvPr>
          <p:cNvSpPr>
            <a:spLocks noGrp="1"/>
          </p:cNvSpPr>
          <p:nvPr>
            <p:ph sz="half" idx="2"/>
          </p:nvPr>
        </p:nvSpPr>
        <p:spPr>
          <a:xfrm>
            <a:off x="6704779" y="1943302"/>
            <a:ext cx="4697499" cy="3373415"/>
          </a:xfrm>
          <a:ln w="57150">
            <a:solidFill>
              <a:srgbClr val="0070C0"/>
            </a:solidFill>
          </a:ln>
        </p:spPr>
        <p:txBody>
          <a:bodyPr>
            <a:normAutofit fontScale="25000" lnSpcReduction="20000"/>
          </a:bodyPr>
          <a:lstStyle/>
          <a:p>
            <a:r>
              <a:rPr lang="en-US" sz="8000" dirty="0"/>
              <a:t>HB 871 – Post auction notice</a:t>
            </a:r>
          </a:p>
          <a:p>
            <a:pPr lvl="1"/>
            <a:r>
              <a:rPr lang="en-US" sz="8000" dirty="0"/>
              <a:t>Tax collector shall send a notice within 30 days of filing tax auction certificate or as soon as practical thereafter (US mail) – includes “no nullity in case of tax collector failing to send notice” language</a:t>
            </a:r>
          </a:p>
          <a:p>
            <a:pPr lvl="1"/>
            <a:r>
              <a:rPr lang="en-US" sz="8000" dirty="0"/>
              <a:t>At least 6 months prior to expiration of redemptive period tax collector shall send notice to tax auction parties</a:t>
            </a:r>
          </a:p>
          <a:p>
            <a:endParaRPr lang="en-US" sz="5500" dirty="0"/>
          </a:p>
          <a:p>
            <a:pPr lvl="1"/>
            <a:endParaRPr lang="en-US" sz="5500" dirty="0"/>
          </a:p>
          <a:p>
            <a:pPr marL="457200" lvl="1" indent="0">
              <a:buNone/>
            </a:pPr>
            <a:endParaRPr lang="en-US" sz="5500" dirty="0"/>
          </a:p>
          <a:p>
            <a:endParaRPr lang="en-US" dirty="0"/>
          </a:p>
        </p:txBody>
      </p:sp>
      <p:sp>
        <p:nvSpPr>
          <p:cNvPr id="5" name="TextBox 4">
            <a:extLst>
              <a:ext uri="{FF2B5EF4-FFF2-40B4-BE49-F238E27FC236}">
                <a16:creationId xmlns:a16="http://schemas.microsoft.com/office/drawing/2014/main" id="{8A4E3ADE-250B-41DE-9FE4-BD29CC115F17}"/>
              </a:ext>
            </a:extLst>
          </p:cNvPr>
          <p:cNvSpPr txBox="1"/>
          <p:nvPr/>
        </p:nvSpPr>
        <p:spPr>
          <a:xfrm>
            <a:off x="567314" y="5765085"/>
            <a:ext cx="11241223" cy="923330"/>
          </a:xfrm>
          <a:prstGeom prst="rect">
            <a:avLst/>
          </a:prstGeom>
          <a:noFill/>
          <a:ln w="19050">
            <a:solidFill>
              <a:srgbClr val="0070C0"/>
            </a:solidFill>
          </a:ln>
        </p:spPr>
        <p:txBody>
          <a:bodyPr wrap="square" rtlCol="0">
            <a:spAutoFit/>
          </a:bodyPr>
          <a:lstStyle/>
          <a:p>
            <a:r>
              <a:rPr lang="en-US" dirty="0"/>
              <a:t>After sending the notices, lien holder can submit an affidavit of costs and fees to the tax collector attesting to costs (no more than $500).  (Added to redemption/lien termination)</a:t>
            </a:r>
          </a:p>
          <a:p>
            <a:endParaRPr lang="en-US" dirty="0"/>
          </a:p>
        </p:txBody>
      </p:sp>
    </p:spTree>
    <p:extLst>
      <p:ext uri="{BB962C8B-B14F-4D97-AF65-F5344CB8AC3E}">
        <p14:creationId xmlns:p14="http://schemas.microsoft.com/office/powerpoint/2010/main" val="351487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3ACD-3C33-45D4-B1FD-C0D25487B055}"/>
              </a:ext>
            </a:extLst>
          </p:cNvPr>
          <p:cNvSpPr>
            <a:spLocks noGrp="1"/>
          </p:cNvSpPr>
          <p:nvPr>
            <p:ph type="title"/>
          </p:nvPr>
        </p:nvSpPr>
        <p:spPr/>
        <p:txBody>
          <a:bodyPr/>
          <a:lstStyle/>
          <a:p>
            <a:r>
              <a:rPr lang="en-US" dirty="0"/>
              <a:t>More Regarding Redemptions</a:t>
            </a:r>
          </a:p>
        </p:txBody>
      </p:sp>
      <p:sp>
        <p:nvSpPr>
          <p:cNvPr id="3" name="Content Placeholder 2">
            <a:extLst>
              <a:ext uri="{FF2B5EF4-FFF2-40B4-BE49-F238E27FC236}">
                <a16:creationId xmlns:a16="http://schemas.microsoft.com/office/drawing/2014/main" id="{930A6B13-4191-41AC-B329-4199EC71A145}"/>
              </a:ext>
            </a:extLst>
          </p:cNvPr>
          <p:cNvSpPr>
            <a:spLocks noGrp="1"/>
          </p:cNvSpPr>
          <p:nvPr>
            <p:ph idx="1"/>
          </p:nvPr>
        </p:nvSpPr>
        <p:spPr>
          <a:xfrm>
            <a:off x="743322" y="1689249"/>
            <a:ext cx="8596668" cy="3880773"/>
          </a:xfrm>
          <a:ln w="57150">
            <a:solidFill>
              <a:srgbClr val="0070C0"/>
            </a:solidFill>
          </a:ln>
        </p:spPr>
        <p:txBody>
          <a:bodyPr>
            <a:normAutofit lnSpcReduction="10000"/>
          </a:bodyPr>
          <a:lstStyle/>
          <a:p>
            <a:r>
              <a:rPr lang="en-US" dirty="0"/>
              <a:t>Currently – Tax sale certificate generated and filed - tax collector calculates same interest/penalty for all redemptions</a:t>
            </a:r>
          </a:p>
          <a:p>
            <a:endParaRPr lang="en-US" dirty="0"/>
          </a:p>
          <a:p>
            <a:r>
              <a:rPr lang="en-US" dirty="0"/>
              <a:t>SB 505 – Tax Lien Certificate – monthly interest rate and percentage penalty determined by winning bid will be different for each / Tax collector must file this certificate within 30 days after auction </a:t>
            </a:r>
          </a:p>
          <a:p>
            <a:r>
              <a:rPr lang="en-US" dirty="0"/>
              <a:t>When lien is terminated – tax collector must calculate:</a:t>
            </a:r>
          </a:p>
          <a:p>
            <a:pPr lvl="1"/>
            <a:r>
              <a:rPr lang="en-US" dirty="0"/>
              <a:t>1% until auction</a:t>
            </a:r>
          </a:p>
          <a:p>
            <a:pPr lvl="1"/>
            <a:r>
              <a:rPr lang="en-US" dirty="0"/>
              <a:t>___% after the auction (whatever the winning bidder bid)</a:t>
            </a:r>
          </a:p>
          <a:p>
            <a:pPr marL="457200" lvl="1" indent="0">
              <a:buNone/>
            </a:pPr>
            <a:endParaRPr lang="en-US" dirty="0"/>
          </a:p>
          <a:p>
            <a:r>
              <a:rPr lang="en-US" dirty="0"/>
              <a:t>HB 871 – Tax auction certificate – same 5% and 1% per month for all winners of 100% </a:t>
            </a:r>
          </a:p>
          <a:p>
            <a:endParaRPr lang="en-US" dirty="0"/>
          </a:p>
          <a:p>
            <a:endParaRPr lang="en-US" dirty="0"/>
          </a:p>
          <a:p>
            <a:endParaRPr lang="en-US" dirty="0"/>
          </a:p>
        </p:txBody>
      </p:sp>
    </p:spTree>
    <p:extLst>
      <p:ext uri="{BB962C8B-B14F-4D97-AF65-F5344CB8AC3E}">
        <p14:creationId xmlns:p14="http://schemas.microsoft.com/office/powerpoint/2010/main" val="56484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24D26FB-D2C4-4CFC-8914-34FACF3D7C0B}"/>
              </a:ext>
            </a:extLst>
          </p:cNvPr>
          <p:cNvSpPr>
            <a:spLocks noGrp="1"/>
          </p:cNvSpPr>
          <p:nvPr>
            <p:ph type="title"/>
          </p:nvPr>
        </p:nvSpPr>
        <p:spPr>
          <a:xfrm>
            <a:off x="235670" y="339365"/>
            <a:ext cx="9040305" cy="2066321"/>
          </a:xfrm>
        </p:spPr>
        <p:txBody>
          <a:bodyPr>
            <a:normAutofit fontScale="90000"/>
          </a:bodyPr>
          <a:lstStyle/>
          <a:p>
            <a:pPr algn="ctr"/>
            <a:r>
              <a:rPr lang="en-US" dirty="0"/>
              <a:t>SB 505 – No More New Adjudicated Property </a:t>
            </a:r>
            <a:br>
              <a:rPr lang="en-US" dirty="0"/>
            </a:br>
            <a:br>
              <a:rPr lang="en-US" dirty="0"/>
            </a:br>
            <a:r>
              <a:rPr lang="en-US" dirty="0">
                <a:solidFill>
                  <a:schemeClr val="tx2"/>
                </a:solidFill>
              </a:rPr>
              <a:t>Also - If Adjudicated property sale results in more $ than tax bill/money owed</a:t>
            </a:r>
          </a:p>
        </p:txBody>
      </p:sp>
      <p:pic>
        <p:nvPicPr>
          <p:cNvPr id="4098" name="Picture 2" descr="File:US Supreme Court.JPG - Wikipedia">
            <a:extLst>
              <a:ext uri="{FF2B5EF4-FFF2-40B4-BE49-F238E27FC236}">
                <a16:creationId xmlns:a16="http://schemas.microsoft.com/office/drawing/2014/main" id="{7F51BC35-F224-4066-B7FB-68FD726DC13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76002" y="2777755"/>
            <a:ext cx="4183062" cy="313729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3DC20F02-CACC-4D35-9836-0F638AA522C4}"/>
              </a:ext>
            </a:extLst>
          </p:cNvPr>
          <p:cNvSpPr>
            <a:spLocks noGrp="1"/>
          </p:cNvSpPr>
          <p:nvPr>
            <p:ph sz="half" idx="2"/>
          </p:nvPr>
        </p:nvSpPr>
        <p:spPr>
          <a:xfrm>
            <a:off x="5099396" y="2697632"/>
            <a:ext cx="5845124" cy="3509365"/>
          </a:xfrm>
        </p:spPr>
        <p:txBody>
          <a:bodyPr>
            <a:normAutofit fontScale="92500" lnSpcReduction="10000"/>
          </a:bodyPr>
          <a:lstStyle/>
          <a:p>
            <a:r>
              <a:rPr lang="en-US" dirty="0"/>
              <a:t>Political subdivision must hold onto excess proceeds for one year for people holding an interest in property</a:t>
            </a:r>
          </a:p>
          <a:p>
            <a:r>
              <a:rPr lang="en-US" dirty="0"/>
              <a:t>Must send a notice to each tax lien party within 30 days of sale </a:t>
            </a:r>
          </a:p>
          <a:p>
            <a:r>
              <a:rPr lang="en-US" dirty="0"/>
              <a:t>Parties may submit applications to receive their portion of the proceeds by sending an affidavit to the political subdivision asserting facts to prove their proportional interest</a:t>
            </a:r>
          </a:p>
          <a:p>
            <a:r>
              <a:rPr lang="en-US" dirty="0"/>
              <a:t>No applications = political subdivision keeps $</a:t>
            </a:r>
          </a:p>
          <a:p>
            <a:r>
              <a:rPr lang="en-US" dirty="0"/>
              <a:t>NOTE:  Not sure that this is even relevant </a:t>
            </a:r>
            <a:r>
              <a:rPr lang="en-US" dirty="0" err="1"/>
              <a:t>bc</a:t>
            </a:r>
            <a:r>
              <a:rPr lang="en-US" dirty="0"/>
              <a:t> significant portions of adjudicated property law are being repealed by SB 505</a:t>
            </a:r>
          </a:p>
        </p:txBody>
      </p:sp>
    </p:spTree>
    <p:extLst>
      <p:ext uri="{BB962C8B-B14F-4D97-AF65-F5344CB8AC3E}">
        <p14:creationId xmlns:p14="http://schemas.microsoft.com/office/powerpoint/2010/main" val="128753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1A073-49A1-4015-9951-A423116D58DB}"/>
              </a:ext>
            </a:extLst>
          </p:cNvPr>
          <p:cNvSpPr>
            <a:spLocks noGrp="1"/>
          </p:cNvSpPr>
          <p:nvPr>
            <p:ph type="title"/>
          </p:nvPr>
        </p:nvSpPr>
        <p:spPr>
          <a:xfrm>
            <a:off x="253128" y="458771"/>
            <a:ext cx="9239664" cy="1077798"/>
          </a:xfrm>
        </p:spPr>
        <p:txBody>
          <a:bodyPr>
            <a:normAutofit fontScale="90000"/>
          </a:bodyPr>
          <a:lstStyle/>
          <a:p>
            <a:pPr algn="ctr"/>
            <a:r>
              <a:rPr lang="en-US" dirty="0"/>
              <a:t>Assignment of Tax Liens May Now Involve Tax Collector</a:t>
            </a:r>
          </a:p>
        </p:txBody>
      </p:sp>
      <p:sp>
        <p:nvSpPr>
          <p:cNvPr id="3" name="Content Placeholder 2">
            <a:extLst>
              <a:ext uri="{FF2B5EF4-FFF2-40B4-BE49-F238E27FC236}">
                <a16:creationId xmlns:a16="http://schemas.microsoft.com/office/drawing/2014/main" id="{923909F2-0B96-492A-848C-207972472A09}"/>
              </a:ext>
            </a:extLst>
          </p:cNvPr>
          <p:cNvSpPr>
            <a:spLocks noGrp="1"/>
          </p:cNvSpPr>
          <p:nvPr>
            <p:ph idx="1"/>
          </p:nvPr>
        </p:nvSpPr>
        <p:spPr>
          <a:xfrm>
            <a:off x="537328" y="1923067"/>
            <a:ext cx="9690754" cy="3572759"/>
          </a:xfrm>
        </p:spPr>
        <p:txBody>
          <a:bodyPr>
            <a:normAutofit/>
          </a:bodyPr>
          <a:lstStyle/>
          <a:p>
            <a:r>
              <a:rPr lang="en-US" dirty="0"/>
              <a:t>Currently – Quitclaim Deed filed in conveyance records</a:t>
            </a:r>
          </a:p>
          <a:p>
            <a:r>
              <a:rPr lang="en-US" dirty="0"/>
              <a:t>HB 871 does not provide for an assignment of a tax auction certificate</a:t>
            </a:r>
          </a:p>
          <a:p>
            <a:endParaRPr lang="en-US" dirty="0"/>
          </a:p>
          <a:p>
            <a:r>
              <a:rPr lang="en-US" dirty="0"/>
              <a:t>SB 505:   Allows a transfer of a tax lien certificate &amp; requires:</a:t>
            </a:r>
          </a:p>
          <a:p>
            <a:pPr lvl="1"/>
            <a:r>
              <a:rPr lang="en-US" dirty="0"/>
              <a:t>Filed with mortgage records </a:t>
            </a:r>
            <a:r>
              <a:rPr lang="en-US" u="sng" dirty="0"/>
              <a:t>and</a:t>
            </a:r>
            <a:r>
              <a:rPr lang="en-US" dirty="0"/>
              <a:t> notice delivered to the tax collector</a:t>
            </a:r>
          </a:p>
          <a:p>
            <a:pPr lvl="1"/>
            <a:r>
              <a:rPr lang="en-US" dirty="0"/>
              <a:t>This includes tax lien certificates held by political subdivision because of no-bid situation that are  transferred to new parties.</a:t>
            </a:r>
          </a:p>
          <a:p>
            <a:pPr lvl="1"/>
            <a:r>
              <a:rPr lang="en-US" dirty="0"/>
              <a:t>Political subdivisions can also convert adjudicated property to tax lien certificates and donate or sell </a:t>
            </a:r>
          </a:p>
          <a:p>
            <a:pPr lvl="1"/>
            <a:r>
              <a:rPr lang="en-US" dirty="0"/>
              <a:t>Foreclosure still must occur before 7 years from the date of recordation.</a:t>
            </a:r>
          </a:p>
          <a:p>
            <a:endParaRPr lang="en-US" dirty="0"/>
          </a:p>
        </p:txBody>
      </p:sp>
    </p:spTree>
    <p:extLst>
      <p:ext uri="{BB962C8B-B14F-4D97-AF65-F5344CB8AC3E}">
        <p14:creationId xmlns:p14="http://schemas.microsoft.com/office/powerpoint/2010/main" val="290146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5DE92-5281-4CB3-B12D-673F012FA23F}"/>
              </a:ext>
            </a:extLst>
          </p:cNvPr>
          <p:cNvSpPr>
            <a:spLocks noGrp="1"/>
          </p:cNvSpPr>
          <p:nvPr>
            <p:ph type="title"/>
          </p:nvPr>
        </p:nvSpPr>
        <p:spPr>
          <a:xfrm>
            <a:off x="1437912" y="579225"/>
            <a:ext cx="8596668" cy="1320800"/>
          </a:xfrm>
        </p:spPr>
        <p:txBody>
          <a:bodyPr/>
          <a:lstStyle/>
          <a:p>
            <a:r>
              <a:rPr lang="en-US" dirty="0"/>
              <a:t>Repairs/Improvements</a:t>
            </a:r>
          </a:p>
        </p:txBody>
      </p:sp>
      <p:sp>
        <p:nvSpPr>
          <p:cNvPr id="4" name="Content Placeholder 3">
            <a:extLst>
              <a:ext uri="{FF2B5EF4-FFF2-40B4-BE49-F238E27FC236}">
                <a16:creationId xmlns:a16="http://schemas.microsoft.com/office/drawing/2014/main" id="{13C305E7-8501-4E27-A54F-AE127C5C25A4}"/>
              </a:ext>
            </a:extLst>
          </p:cNvPr>
          <p:cNvSpPr>
            <a:spLocks noGrp="1"/>
          </p:cNvSpPr>
          <p:nvPr>
            <p:ph sz="half" idx="2"/>
          </p:nvPr>
        </p:nvSpPr>
        <p:spPr>
          <a:xfrm>
            <a:off x="72288" y="1488613"/>
            <a:ext cx="7352906" cy="4790162"/>
          </a:xfrm>
        </p:spPr>
        <p:txBody>
          <a:bodyPr>
            <a:normAutofit/>
          </a:bodyPr>
          <a:lstStyle/>
          <a:p>
            <a:r>
              <a:rPr lang="en-US" dirty="0"/>
              <a:t>SB 505 similar to current law, has the privilege on the property for court mandated repairs terminating after 5 years. Unclear if costs are part of redemption.</a:t>
            </a:r>
          </a:p>
          <a:p>
            <a:r>
              <a:rPr lang="en-US" dirty="0"/>
              <a:t>HB 871 allows a tax auction purchaser in possession of a notice or order from a political subdivision advising of property standards violations to take peaceful possession of a vacant or abandoned property without a court order and without consent from the tax debtor for the purpose of complying with the notice requirements</a:t>
            </a:r>
          </a:p>
          <a:p>
            <a:r>
              <a:rPr lang="en-US" dirty="0"/>
              <a:t>In this situation, no force or violence is allowed, tax auction purchaser must relinquish property back to tax debtor within 30 days of receipt of written demand and cannot alter property beyond political subdivision’s requirements &amp; Records Affidavit of Costs to Preserve in Mortgage Records that can be refiled on an annual basis (grass cutting, etc.) &amp; included in redemption fee</a:t>
            </a:r>
          </a:p>
          <a:p>
            <a:endParaRPr lang="en-US" dirty="0"/>
          </a:p>
        </p:txBody>
      </p:sp>
      <p:pic>
        <p:nvPicPr>
          <p:cNvPr id="2052" name="Picture 4" descr="Blighted, adjudicated house">
            <a:extLst>
              <a:ext uri="{FF2B5EF4-FFF2-40B4-BE49-F238E27FC236}">
                <a16:creationId xmlns:a16="http://schemas.microsoft.com/office/drawing/2014/main" id="{1B22EE6E-F14B-4579-B82B-A68E24D1F1F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45663" y="1932494"/>
            <a:ext cx="4474049" cy="2986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6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3E3FF-5783-4338-98E0-E402D953D6D8}"/>
              </a:ext>
            </a:extLst>
          </p:cNvPr>
          <p:cNvSpPr>
            <a:spLocks noGrp="1"/>
          </p:cNvSpPr>
          <p:nvPr>
            <p:ph type="title"/>
          </p:nvPr>
        </p:nvSpPr>
        <p:spPr/>
        <p:txBody>
          <a:bodyPr/>
          <a:lstStyle/>
          <a:p>
            <a:endParaRPr lang="en-US" dirty="0"/>
          </a:p>
        </p:txBody>
      </p:sp>
      <p:pic>
        <p:nvPicPr>
          <p:cNvPr id="1026" name="Picture 2" descr="How do I">
            <a:extLst>
              <a:ext uri="{FF2B5EF4-FFF2-40B4-BE49-F238E27FC236}">
                <a16:creationId xmlns:a16="http://schemas.microsoft.com/office/drawing/2014/main" id="{040630F5-16EA-43FF-82D1-E982C8A3CB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8489" y="2160588"/>
            <a:ext cx="6635060"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583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493F4-EE79-4B57-9E01-2D48B08B8587}"/>
              </a:ext>
            </a:extLst>
          </p:cNvPr>
          <p:cNvSpPr>
            <a:spLocks noGrp="1"/>
          </p:cNvSpPr>
          <p:nvPr>
            <p:ph type="title"/>
          </p:nvPr>
        </p:nvSpPr>
        <p:spPr>
          <a:xfrm>
            <a:off x="658481" y="290375"/>
            <a:ext cx="8596668" cy="1623266"/>
          </a:xfrm>
        </p:spPr>
        <p:txBody>
          <a:bodyPr>
            <a:normAutofit fontScale="90000"/>
          </a:bodyPr>
          <a:lstStyle/>
          <a:p>
            <a:pPr algn="ctr"/>
            <a:r>
              <a:rPr lang="en-US" dirty="0"/>
              <a:t>Two Different Proposed Laws Moving Through the Louisiana Legislature </a:t>
            </a:r>
            <a:br>
              <a:rPr lang="en-US" dirty="0"/>
            </a:br>
            <a:r>
              <a:rPr lang="en-US" dirty="0"/>
              <a:t>Related to Property Taxes</a:t>
            </a:r>
          </a:p>
        </p:txBody>
      </p:sp>
      <p:sp>
        <p:nvSpPr>
          <p:cNvPr id="3" name="Content Placeholder 2">
            <a:extLst>
              <a:ext uri="{FF2B5EF4-FFF2-40B4-BE49-F238E27FC236}">
                <a16:creationId xmlns:a16="http://schemas.microsoft.com/office/drawing/2014/main" id="{8331E4FF-5668-4DDA-BF20-0CE286F74F2D}"/>
              </a:ext>
            </a:extLst>
          </p:cNvPr>
          <p:cNvSpPr>
            <a:spLocks noGrp="1"/>
          </p:cNvSpPr>
          <p:nvPr>
            <p:ph sz="half" idx="1"/>
          </p:nvPr>
        </p:nvSpPr>
        <p:spPr>
          <a:xfrm>
            <a:off x="422811" y="2792184"/>
            <a:ext cx="6496463" cy="3448361"/>
          </a:xfrm>
          <a:ln w="57150">
            <a:solidFill>
              <a:srgbClr val="0070C0"/>
            </a:solidFill>
          </a:ln>
        </p:spPr>
        <p:txBody>
          <a:bodyPr>
            <a:normAutofit/>
          </a:bodyPr>
          <a:lstStyle/>
          <a:p>
            <a:r>
              <a:rPr lang="en-US" dirty="0"/>
              <a:t>If either passes, significant changes for political subdivisions.</a:t>
            </a:r>
          </a:p>
          <a:p>
            <a:r>
              <a:rPr lang="en-US" dirty="0"/>
              <a:t>Each proposed law is large - around 75 pages long</a:t>
            </a:r>
          </a:p>
          <a:p>
            <a:r>
              <a:rPr lang="en-US" dirty="0"/>
              <a:t>State Constitutional Amendment also pending for November ballot</a:t>
            </a:r>
          </a:p>
          <a:p>
            <a:r>
              <a:rPr lang="en-US" dirty="0"/>
              <a:t>Changes begin to apply as early as the current tax year</a:t>
            </a:r>
          </a:p>
          <a:p>
            <a:r>
              <a:rPr lang="en-US" dirty="0"/>
              <a:t>Better to start talking about possible changes now</a:t>
            </a:r>
          </a:p>
        </p:txBody>
      </p:sp>
      <p:pic>
        <p:nvPicPr>
          <p:cNvPr id="1026" name="Picture 2" descr="Image result for ostrich head in the sand photo">
            <a:extLst>
              <a:ext uri="{FF2B5EF4-FFF2-40B4-BE49-F238E27FC236}">
                <a16:creationId xmlns:a16="http://schemas.microsoft.com/office/drawing/2014/main" id="{A83D3415-2C44-4471-B8C6-79D737D38E1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53287" y="2274717"/>
            <a:ext cx="4203724" cy="2806332"/>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67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0DC88B-9351-41DF-9EDD-1DFC9AEDC064}"/>
              </a:ext>
            </a:extLst>
          </p:cNvPr>
          <p:cNvSpPr>
            <a:spLocks noGrp="1"/>
          </p:cNvSpPr>
          <p:nvPr>
            <p:ph type="title"/>
          </p:nvPr>
        </p:nvSpPr>
        <p:spPr>
          <a:xfrm>
            <a:off x="5524106" y="854697"/>
            <a:ext cx="4343783" cy="672445"/>
          </a:xfrm>
        </p:spPr>
        <p:txBody>
          <a:bodyPr/>
          <a:lstStyle/>
          <a:p>
            <a:r>
              <a:rPr lang="en-US" dirty="0">
                <a:solidFill>
                  <a:schemeClr val="tx2"/>
                </a:solidFill>
              </a:rPr>
              <a:t>Act 819 - 2009</a:t>
            </a:r>
          </a:p>
        </p:txBody>
      </p:sp>
      <p:sp>
        <p:nvSpPr>
          <p:cNvPr id="6" name="Content Placeholder 5">
            <a:extLst>
              <a:ext uri="{FF2B5EF4-FFF2-40B4-BE49-F238E27FC236}">
                <a16:creationId xmlns:a16="http://schemas.microsoft.com/office/drawing/2014/main" id="{96CFF3DC-D9EA-46E4-9BBA-27A142ED58EF}"/>
              </a:ext>
            </a:extLst>
          </p:cNvPr>
          <p:cNvSpPr>
            <a:spLocks noGrp="1"/>
          </p:cNvSpPr>
          <p:nvPr>
            <p:ph sz="half" idx="2"/>
          </p:nvPr>
        </p:nvSpPr>
        <p:spPr>
          <a:xfrm>
            <a:off x="4930218" y="1847654"/>
            <a:ext cx="6014301" cy="3299382"/>
          </a:xfrm>
          <a:ln w="57150">
            <a:solidFill>
              <a:srgbClr val="0070C0"/>
            </a:solidFill>
          </a:ln>
        </p:spPr>
        <p:txBody>
          <a:bodyPr/>
          <a:lstStyle/>
          <a:p>
            <a:r>
              <a:rPr lang="en-US" dirty="0"/>
              <a:t>Passed by the 2008 Legislature and was 100 pages long</a:t>
            </a:r>
          </a:p>
          <a:p>
            <a:r>
              <a:rPr lang="en-US" dirty="0"/>
              <a:t>It months/years for local governments to understand how to implement that new law</a:t>
            </a:r>
          </a:p>
          <a:p>
            <a:r>
              <a:rPr lang="en-US" dirty="0"/>
              <a:t>What do we need to prepare to do and why?</a:t>
            </a:r>
          </a:p>
          <a:p>
            <a:r>
              <a:rPr lang="en-US" dirty="0"/>
              <a:t>Start thinking about how this can best be accomplished if either law is passed</a:t>
            </a:r>
          </a:p>
          <a:p>
            <a:r>
              <a:rPr lang="en-US" dirty="0"/>
              <a:t>Short amount of time left to provide input</a:t>
            </a:r>
          </a:p>
        </p:txBody>
      </p:sp>
      <p:pic>
        <p:nvPicPr>
          <p:cNvPr id="2050" name="Picture 2" descr="Back to the Future Collection - Posters — The Movie Database (TMDB)">
            <a:extLst>
              <a:ext uri="{FF2B5EF4-FFF2-40B4-BE49-F238E27FC236}">
                <a16:creationId xmlns:a16="http://schemas.microsoft.com/office/drawing/2014/main" id="{B59D9719-8A16-42B6-A61E-1EBAD5942A0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85389" y="718208"/>
            <a:ext cx="3614388" cy="5421583"/>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48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5361F-B89E-4207-9508-42B71AFF745E}"/>
              </a:ext>
            </a:extLst>
          </p:cNvPr>
          <p:cNvSpPr>
            <a:spLocks noGrp="1"/>
          </p:cNvSpPr>
          <p:nvPr>
            <p:ph type="title"/>
          </p:nvPr>
        </p:nvSpPr>
        <p:spPr/>
        <p:txBody>
          <a:bodyPr>
            <a:normAutofit fontScale="90000"/>
          </a:bodyPr>
          <a:lstStyle/>
          <a:p>
            <a:pPr algn="ctr"/>
            <a:r>
              <a:rPr lang="en-US" b="1" dirty="0"/>
              <a:t>Each Government/Department Must Know What the Others Will Have to Do Differently</a:t>
            </a:r>
          </a:p>
        </p:txBody>
      </p:sp>
      <p:sp>
        <p:nvSpPr>
          <p:cNvPr id="4" name="Content Placeholder 3">
            <a:extLst>
              <a:ext uri="{FF2B5EF4-FFF2-40B4-BE49-F238E27FC236}">
                <a16:creationId xmlns:a16="http://schemas.microsoft.com/office/drawing/2014/main" id="{08EBCA5F-6D1A-4410-BE0A-14919648E8F5}"/>
              </a:ext>
            </a:extLst>
          </p:cNvPr>
          <p:cNvSpPr>
            <a:spLocks noGrp="1"/>
          </p:cNvSpPr>
          <p:nvPr>
            <p:ph sz="half" idx="2"/>
          </p:nvPr>
        </p:nvSpPr>
        <p:spPr>
          <a:xfrm>
            <a:off x="923322" y="2754478"/>
            <a:ext cx="4959003" cy="2788483"/>
          </a:xfrm>
          <a:ln w="38100">
            <a:solidFill>
              <a:srgbClr val="0070C0"/>
            </a:solidFill>
          </a:ln>
        </p:spPr>
        <p:txBody>
          <a:bodyPr>
            <a:normAutofit/>
          </a:bodyPr>
          <a:lstStyle/>
          <a:p>
            <a:r>
              <a:rPr lang="en-US" dirty="0"/>
              <a:t>Forms for Notice will be completely different</a:t>
            </a:r>
          </a:p>
          <a:p>
            <a:r>
              <a:rPr lang="en-US" dirty="0"/>
              <a:t>Verbiage will change somewhat with HB 871 -- and significantly with SB 505</a:t>
            </a:r>
          </a:p>
          <a:p>
            <a:r>
              <a:rPr lang="en-US" dirty="0"/>
              <a:t>Both replace the term “ad valorem taxes” with “statutory impositions”</a:t>
            </a:r>
          </a:p>
          <a:p>
            <a:r>
              <a:rPr lang="en-US" dirty="0"/>
              <a:t>SB 505 replaces other terms: “redemption” –&gt; termination price”</a:t>
            </a:r>
          </a:p>
          <a:p>
            <a:endParaRPr lang="en-US" dirty="0"/>
          </a:p>
          <a:p>
            <a:pPr lvl="1"/>
            <a:endParaRPr lang="en-US" dirty="0"/>
          </a:p>
        </p:txBody>
      </p:sp>
      <p:pic>
        <p:nvPicPr>
          <p:cNvPr id="8" name="Picture 2">
            <a:extLst>
              <a:ext uri="{FF2B5EF4-FFF2-40B4-BE49-F238E27FC236}">
                <a16:creationId xmlns:a16="http://schemas.microsoft.com/office/drawing/2014/main" id="{B8AB558D-67CF-48CF-ACEF-532FE2901D7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19612" y="2254857"/>
            <a:ext cx="2921159" cy="3881437"/>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76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79B3-9E3B-43DD-9291-8FB86D4FBE2B}"/>
              </a:ext>
            </a:extLst>
          </p:cNvPr>
          <p:cNvSpPr>
            <a:spLocks noGrp="1"/>
          </p:cNvSpPr>
          <p:nvPr>
            <p:ph type="title"/>
          </p:nvPr>
        </p:nvSpPr>
        <p:spPr/>
        <p:txBody>
          <a:bodyPr/>
          <a:lstStyle/>
          <a:p>
            <a:pPr algn="ctr"/>
            <a:r>
              <a:rPr lang="en-US" dirty="0"/>
              <a:t>How Will the Forms (Notices) Be Different?</a:t>
            </a:r>
          </a:p>
        </p:txBody>
      </p:sp>
      <p:sp>
        <p:nvSpPr>
          <p:cNvPr id="3" name="Content Placeholder 2">
            <a:extLst>
              <a:ext uri="{FF2B5EF4-FFF2-40B4-BE49-F238E27FC236}">
                <a16:creationId xmlns:a16="http://schemas.microsoft.com/office/drawing/2014/main" id="{AB81B31F-A65C-49A4-8619-4B874831FDA4}"/>
              </a:ext>
            </a:extLst>
          </p:cNvPr>
          <p:cNvSpPr>
            <a:spLocks noGrp="1"/>
          </p:cNvSpPr>
          <p:nvPr>
            <p:ph idx="1"/>
          </p:nvPr>
        </p:nvSpPr>
        <p:spPr>
          <a:xfrm>
            <a:off x="311085" y="1930400"/>
            <a:ext cx="10265789" cy="4677790"/>
          </a:xfrm>
        </p:spPr>
        <p:txBody>
          <a:bodyPr>
            <a:normAutofit lnSpcReduction="10000"/>
          </a:bodyPr>
          <a:lstStyle/>
          <a:p>
            <a:r>
              <a:rPr lang="en-US" dirty="0"/>
              <a:t>Some changes are only to verbiage</a:t>
            </a:r>
          </a:p>
          <a:p>
            <a:pPr lvl="1"/>
            <a:r>
              <a:rPr lang="en-US" dirty="0"/>
              <a:t>1% interest is non-compounding</a:t>
            </a:r>
          </a:p>
          <a:p>
            <a:r>
              <a:rPr lang="en-US" dirty="0"/>
              <a:t>Some changes relate to new or different requirements:</a:t>
            </a:r>
          </a:p>
          <a:p>
            <a:pPr lvl="1"/>
            <a:r>
              <a:rPr lang="en-US" dirty="0"/>
              <a:t>The notice shall indicate if there is a prior unredeemed tax sale certificate or tax lien certificate in connection with the immovable property.  </a:t>
            </a:r>
          </a:p>
          <a:p>
            <a:r>
              <a:rPr lang="en-US" dirty="0"/>
              <a:t>Notices must still be sent to tax debtor and tax notice parties</a:t>
            </a:r>
          </a:p>
          <a:p>
            <a:r>
              <a:rPr lang="en-US" dirty="0"/>
              <a:t>New laws make it clearer that it is an </a:t>
            </a:r>
            <a:r>
              <a:rPr lang="en-US" u="sng" dirty="0"/>
              <a:t>auction</a:t>
            </a:r>
            <a:r>
              <a:rPr lang="en-US" dirty="0"/>
              <a:t> for a </a:t>
            </a:r>
            <a:r>
              <a:rPr lang="en-US" u="sng" dirty="0"/>
              <a:t>tax lien </a:t>
            </a:r>
          </a:p>
          <a:p>
            <a:r>
              <a:rPr lang="en-US" dirty="0"/>
              <a:t>Official Publication Notice:  Both require a different Notice than currently published in the official publication but only 1 * (rather than 2 *)</a:t>
            </a:r>
          </a:p>
          <a:p>
            <a:r>
              <a:rPr lang="en-US" dirty="0"/>
              <a:t>SB 505 removes requirement that Notice be only in English</a:t>
            </a:r>
          </a:p>
          <a:p>
            <a:r>
              <a:rPr lang="en-US" dirty="0"/>
              <a:t>The “tax lien certificate” (SB 505) or “tax auction certificate” (HB 871) will be filed in the mortgage records (instead of conveyance records)</a:t>
            </a:r>
          </a:p>
          <a:p>
            <a:r>
              <a:rPr lang="en-US" dirty="0"/>
              <a:t>Certificate of Redemption </a:t>
            </a:r>
            <a:r>
              <a:rPr lang="en-US" dirty="0">
                <a:sym typeface="Wingdings" panose="05000000000000000000" pitchFamily="2" charset="2"/>
              </a:rPr>
              <a:t> Certificate of Termination &amp; new verbiage on certificate</a:t>
            </a:r>
            <a:endParaRPr lang="en-US" dirty="0"/>
          </a:p>
          <a:p>
            <a:endParaRPr lang="en-US" dirty="0"/>
          </a:p>
          <a:p>
            <a:endParaRPr lang="en-US" dirty="0"/>
          </a:p>
        </p:txBody>
      </p:sp>
    </p:spTree>
    <p:extLst>
      <p:ext uri="{BB962C8B-B14F-4D97-AF65-F5344CB8AC3E}">
        <p14:creationId xmlns:p14="http://schemas.microsoft.com/office/powerpoint/2010/main" val="393702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1C9C-3E6A-4391-8500-1E40D3B6038E}"/>
              </a:ext>
            </a:extLst>
          </p:cNvPr>
          <p:cNvSpPr>
            <a:spLocks noGrp="1"/>
          </p:cNvSpPr>
          <p:nvPr>
            <p:ph type="title"/>
          </p:nvPr>
        </p:nvSpPr>
        <p:spPr/>
        <p:txBody>
          <a:bodyPr/>
          <a:lstStyle/>
          <a:p>
            <a:pPr algn="ctr"/>
            <a:r>
              <a:rPr lang="en-US" dirty="0"/>
              <a:t>Who receives the tax bill the year after a tax sale?</a:t>
            </a:r>
          </a:p>
        </p:txBody>
      </p:sp>
      <p:sp>
        <p:nvSpPr>
          <p:cNvPr id="3" name="Content Placeholder 2">
            <a:extLst>
              <a:ext uri="{FF2B5EF4-FFF2-40B4-BE49-F238E27FC236}">
                <a16:creationId xmlns:a16="http://schemas.microsoft.com/office/drawing/2014/main" id="{6408D1C6-E28E-401D-A936-E484ED15A1D2}"/>
              </a:ext>
            </a:extLst>
          </p:cNvPr>
          <p:cNvSpPr>
            <a:spLocks noGrp="1"/>
          </p:cNvSpPr>
          <p:nvPr>
            <p:ph idx="1"/>
          </p:nvPr>
        </p:nvSpPr>
        <p:spPr>
          <a:xfrm>
            <a:off x="677334" y="2351865"/>
            <a:ext cx="9711004" cy="3982947"/>
          </a:xfrm>
        </p:spPr>
        <p:txBody>
          <a:bodyPr>
            <a:normAutofit lnSpcReduction="10000"/>
          </a:bodyPr>
          <a:lstStyle/>
          <a:p>
            <a:r>
              <a:rPr lang="en-US" sz="2500" dirty="0"/>
              <a:t>Currently – individual who purchased tax sale certificate receives the tax bill the following year and “shall” pay it….</a:t>
            </a:r>
          </a:p>
          <a:p>
            <a:r>
              <a:rPr lang="en-US" sz="2500" dirty="0"/>
              <a:t>Both laws change this – tax lien purchaser is not added to the tax roll</a:t>
            </a:r>
          </a:p>
          <a:p>
            <a:r>
              <a:rPr lang="en-US" sz="2500" dirty="0"/>
              <a:t>Currently tax notice parties request to be notified of tax bill</a:t>
            </a:r>
          </a:p>
          <a:p>
            <a:r>
              <a:rPr lang="en-US" sz="2500" dirty="0"/>
              <a:t>SB 505 – notice is only good for one year unless a mortgage holder.  </a:t>
            </a:r>
          </a:p>
          <a:p>
            <a:r>
              <a:rPr lang="en-US" sz="2500" dirty="0"/>
              <a:t>Both add a requirement that the tax collector must inform tax lien certificate holder of any person or entity requesting notice</a:t>
            </a:r>
          </a:p>
          <a:p>
            <a:endParaRPr lang="en-US" dirty="0"/>
          </a:p>
        </p:txBody>
      </p:sp>
    </p:spTree>
    <p:extLst>
      <p:ext uri="{BB962C8B-B14F-4D97-AF65-F5344CB8AC3E}">
        <p14:creationId xmlns:p14="http://schemas.microsoft.com/office/powerpoint/2010/main" val="152522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9333-E23F-4C14-9EF4-FB10101D49E8}"/>
              </a:ext>
            </a:extLst>
          </p:cNvPr>
          <p:cNvSpPr>
            <a:spLocks noGrp="1"/>
          </p:cNvSpPr>
          <p:nvPr>
            <p:ph type="title"/>
          </p:nvPr>
        </p:nvSpPr>
        <p:spPr>
          <a:xfrm>
            <a:off x="253127" y="239563"/>
            <a:ext cx="11181586" cy="608850"/>
          </a:xfrm>
        </p:spPr>
        <p:txBody>
          <a:bodyPr>
            <a:noAutofit/>
          </a:bodyPr>
          <a:lstStyle/>
          <a:p>
            <a:pPr algn="ctr"/>
            <a:r>
              <a:rPr lang="en-US" sz="2800" b="1" dirty="0"/>
              <a:t>Redemption Time Periods Could Change:</a:t>
            </a:r>
          </a:p>
        </p:txBody>
      </p:sp>
      <p:sp>
        <p:nvSpPr>
          <p:cNvPr id="3" name="Content Placeholder 2">
            <a:extLst>
              <a:ext uri="{FF2B5EF4-FFF2-40B4-BE49-F238E27FC236}">
                <a16:creationId xmlns:a16="http://schemas.microsoft.com/office/drawing/2014/main" id="{0FA97626-E62E-49F2-B1D1-098BB8DE9553}"/>
              </a:ext>
            </a:extLst>
          </p:cNvPr>
          <p:cNvSpPr>
            <a:spLocks noGrp="1"/>
          </p:cNvSpPr>
          <p:nvPr>
            <p:ph idx="1"/>
          </p:nvPr>
        </p:nvSpPr>
        <p:spPr>
          <a:xfrm>
            <a:off x="177712" y="806812"/>
            <a:ext cx="11181586" cy="6051187"/>
          </a:xfrm>
        </p:spPr>
        <p:txBody>
          <a:bodyPr>
            <a:noAutofit/>
          </a:bodyPr>
          <a:lstStyle/>
          <a:p>
            <a:r>
              <a:rPr lang="en-US" sz="2000" dirty="0"/>
              <a:t>HB 871 leaves adjudicated property statutes intact.</a:t>
            </a:r>
          </a:p>
          <a:p>
            <a:r>
              <a:rPr lang="en-US" sz="2000" dirty="0"/>
              <a:t>HB 871 still ends tax collector’s involvement with tax sale certificates purchased at auction and after 3 years - cannot redeem w/ tax collector.</a:t>
            </a:r>
          </a:p>
          <a:p>
            <a:r>
              <a:rPr lang="en-US" sz="2000" b="1" dirty="0"/>
              <a:t>Redemptions </a:t>
            </a:r>
            <a:r>
              <a:rPr lang="en-US" sz="2000" b="1" dirty="0">
                <a:sym typeface="Wingdings" panose="05000000000000000000" pitchFamily="2" charset="2"/>
              </a:rPr>
              <a:t> Lien Terminations (SB 505)</a:t>
            </a:r>
            <a:r>
              <a:rPr lang="en-US" sz="2000" dirty="0"/>
              <a:t>: </a:t>
            </a:r>
          </a:p>
          <a:p>
            <a:r>
              <a:rPr lang="en-US" sz="2000" dirty="0"/>
              <a:t>Redemptions for tax sales or tax certificates prior to 1/1/25 shall be made </a:t>
            </a:r>
            <a:r>
              <a:rPr lang="en-US" sz="2000" i="1" u="sng" dirty="0"/>
              <a:t>in accordance with the law in effect at the time of the sale</a:t>
            </a:r>
            <a:r>
              <a:rPr lang="en-US" sz="2000" i="1" dirty="0"/>
              <a:t>.  </a:t>
            </a:r>
            <a:r>
              <a:rPr lang="en-US" sz="2000" dirty="0"/>
              <a:t>Tax collector’s system must address properties differently based on their tax sale date.</a:t>
            </a:r>
          </a:p>
          <a:p>
            <a:r>
              <a:rPr lang="en-US" sz="2000" dirty="0"/>
              <a:t>Tax collector must provide foreclosing lien holder with a statement certifying the amount of the termination price as of the date of the statement. </a:t>
            </a:r>
          </a:p>
          <a:p>
            <a:r>
              <a:rPr lang="en-US" sz="2000" dirty="0"/>
              <a:t>Tax lien holder must attach this statement to their petition.  </a:t>
            </a:r>
          </a:p>
          <a:p>
            <a:r>
              <a:rPr lang="en-US" sz="2000" dirty="0"/>
              <a:t>Tax lien holder must send a copy of their petition to the tax collector among other requirements.</a:t>
            </a:r>
          </a:p>
          <a:p>
            <a:r>
              <a:rPr lang="en-US" sz="2000" dirty="0"/>
              <a:t>Anyone with an interest in the property must be served and the tax lien certificate holder must notify the tax collector in writing of the date on which each party is served. </a:t>
            </a:r>
          </a:p>
          <a:p>
            <a:r>
              <a:rPr lang="en-US" sz="2000" dirty="0"/>
              <a:t>Tax collector is prohibited from accepting lien terminations after 30 days from service of all parties</a:t>
            </a:r>
          </a:p>
          <a:p>
            <a:pPr marL="0" indent="0">
              <a:buNone/>
            </a:pPr>
            <a:endParaRPr lang="en-US" sz="2000" dirty="0"/>
          </a:p>
        </p:txBody>
      </p:sp>
    </p:spTree>
    <p:extLst>
      <p:ext uri="{BB962C8B-B14F-4D97-AF65-F5344CB8AC3E}">
        <p14:creationId xmlns:p14="http://schemas.microsoft.com/office/powerpoint/2010/main" val="369394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04BC55D-FED5-4F90-8770-A01A908388F9}"/>
              </a:ext>
            </a:extLst>
          </p:cNvPr>
          <p:cNvSpPr>
            <a:spLocks noGrp="1"/>
          </p:cNvSpPr>
          <p:nvPr>
            <p:ph sz="half" idx="2"/>
          </p:nvPr>
        </p:nvSpPr>
        <p:spPr>
          <a:xfrm>
            <a:off x="895546" y="3429000"/>
            <a:ext cx="8378458" cy="2612362"/>
          </a:xfrm>
        </p:spPr>
        <p:txBody>
          <a:bodyPr>
            <a:normAutofit fontScale="92500" lnSpcReduction="20000"/>
          </a:bodyPr>
          <a:lstStyle/>
          <a:p>
            <a:r>
              <a:rPr lang="en-US" dirty="0"/>
              <a:t>No more bid down for percentage interests</a:t>
            </a:r>
          </a:p>
          <a:p>
            <a:r>
              <a:rPr lang="en-US" dirty="0"/>
              <a:t>Tax lien certificates or tax auction certificates auctioned for 100% interest</a:t>
            </a:r>
          </a:p>
          <a:p>
            <a:r>
              <a:rPr lang="en-US" dirty="0"/>
              <a:t>Tax lien/auction certificate prescribes after 7 years</a:t>
            </a:r>
          </a:p>
          <a:p>
            <a:r>
              <a:rPr lang="en-US" dirty="0"/>
              <a:t>SB 505 – bid down is for the percentage interest the bidder is willing to accept -- .9% - .8% - until 0?  </a:t>
            </a:r>
          </a:p>
          <a:p>
            <a:pPr lvl="1"/>
            <a:r>
              <a:rPr lang="en-US" dirty="0"/>
              <a:t>Winning bidder is willing to accept lowest interest</a:t>
            </a:r>
          </a:p>
          <a:p>
            <a:r>
              <a:rPr lang="en-US" dirty="0"/>
              <a:t>HB 871 – Winning bidder is the first one to place the bid in time.  </a:t>
            </a:r>
          </a:p>
          <a:p>
            <a:pPr lvl="1"/>
            <a:r>
              <a:rPr lang="en-US" dirty="0"/>
              <a:t>No computer generated/automated bids allowed</a:t>
            </a:r>
          </a:p>
          <a:p>
            <a:endParaRPr lang="en-US" dirty="0"/>
          </a:p>
        </p:txBody>
      </p:sp>
      <p:pic>
        <p:nvPicPr>
          <p:cNvPr id="1028" name="Picture 4" descr="Grundy County Annual Delinquent Tax Sale set for August 24, 2020">
            <a:extLst>
              <a:ext uri="{FF2B5EF4-FFF2-40B4-BE49-F238E27FC236}">
                <a16:creationId xmlns:a16="http://schemas.microsoft.com/office/drawing/2014/main" id="{5A66F782-E8AA-42C3-844C-EC44FDA4C7F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0796" y="307385"/>
            <a:ext cx="8724924" cy="2685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39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3417-FE3F-4B61-92E2-6FDF76D643E7}"/>
              </a:ext>
            </a:extLst>
          </p:cNvPr>
          <p:cNvSpPr>
            <a:spLocks noGrp="1"/>
          </p:cNvSpPr>
          <p:nvPr>
            <p:ph type="title"/>
          </p:nvPr>
        </p:nvSpPr>
        <p:spPr/>
        <p:txBody>
          <a:bodyPr/>
          <a:lstStyle/>
          <a:p>
            <a:r>
              <a:rPr lang="en-US" b="1" dirty="0"/>
              <a:t>What if there is no bid on a property?</a:t>
            </a:r>
          </a:p>
        </p:txBody>
      </p:sp>
      <p:sp>
        <p:nvSpPr>
          <p:cNvPr id="3" name="Content Placeholder 2">
            <a:extLst>
              <a:ext uri="{FF2B5EF4-FFF2-40B4-BE49-F238E27FC236}">
                <a16:creationId xmlns:a16="http://schemas.microsoft.com/office/drawing/2014/main" id="{BD909F59-774C-4E3E-BC43-C3261CE5A58C}"/>
              </a:ext>
            </a:extLst>
          </p:cNvPr>
          <p:cNvSpPr>
            <a:spLocks noGrp="1"/>
          </p:cNvSpPr>
          <p:nvPr>
            <p:ph idx="1"/>
          </p:nvPr>
        </p:nvSpPr>
        <p:spPr>
          <a:xfrm>
            <a:off x="424207" y="1470581"/>
            <a:ext cx="10633434" cy="5203596"/>
          </a:xfrm>
        </p:spPr>
        <p:txBody>
          <a:bodyPr>
            <a:normAutofit/>
          </a:bodyPr>
          <a:lstStyle/>
          <a:p>
            <a:r>
              <a:rPr lang="en-US" dirty="0"/>
              <a:t>Currently – </a:t>
            </a:r>
            <a:r>
              <a:rPr lang="en-US" b="1" dirty="0"/>
              <a:t>Adjudicated Property </a:t>
            </a:r>
            <a:r>
              <a:rPr lang="en-US" dirty="0"/>
              <a:t>– tax-sale title goes to the political subdivision who can sell, donate or take themselves after redemptive period by taking specific steps involving notice and ending with filing a </a:t>
            </a:r>
            <a:r>
              <a:rPr lang="en-US" dirty="0" err="1"/>
              <a:t>nonwarranty</a:t>
            </a:r>
            <a:r>
              <a:rPr lang="en-US" dirty="0"/>
              <a:t> deed in conveyance records</a:t>
            </a:r>
          </a:p>
          <a:p>
            <a:r>
              <a:rPr lang="en-US" dirty="0"/>
              <a:t>Political subdivision does not have to take action and has no liability</a:t>
            </a:r>
          </a:p>
          <a:p>
            <a:r>
              <a:rPr lang="en-US" dirty="0"/>
              <a:t>Tax debtor (or anyone on their behalf) can redeem at any time prior to the filing of </a:t>
            </a:r>
            <a:r>
              <a:rPr lang="en-US" dirty="0" err="1"/>
              <a:t>nonwarranty</a:t>
            </a:r>
            <a:r>
              <a:rPr lang="en-US" dirty="0"/>
              <a:t> deed.</a:t>
            </a:r>
          </a:p>
          <a:p>
            <a:r>
              <a:rPr lang="en-US" dirty="0"/>
              <a:t>HB 871 – Makes no changes to current law regarding adjudicated property</a:t>
            </a:r>
          </a:p>
          <a:p>
            <a:r>
              <a:rPr lang="en-US" b="1" dirty="0"/>
              <a:t>SB 505 deletes the definition of “adjudicated property”</a:t>
            </a:r>
          </a:p>
          <a:p>
            <a:r>
              <a:rPr lang="en-US" dirty="0"/>
              <a:t>SB 505 – transfers the tax lien certificate for any properties receiving no bid to the political subdivision</a:t>
            </a:r>
          </a:p>
          <a:p>
            <a:r>
              <a:rPr lang="en-US" dirty="0"/>
              <a:t>Political subdivision must go through full foreclosure (ordinary proceeding: </a:t>
            </a:r>
            <a:r>
              <a:rPr lang="en-US" dirty="0" err="1"/>
              <a:t>ie</a:t>
            </a:r>
            <a:r>
              <a:rPr lang="en-US" dirty="0"/>
              <a:t>. A lawsuit + </a:t>
            </a:r>
            <a:r>
              <a:rPr lang="en-US" dirty="0" err="1"/>
              <a:t>sherrif</a:t>
            </a:r>
            <a:r>
              <a:rPr lang="en-US" dirty="0"/>
              <a:t> sale) or tax lien prescribes after 7 years </a:t>
            </a:r>
          </a:p>
          <a:p>
            <a:r>
              <a:rPr lang="en-US" dirty="0"/>
              <a:t>Political subdivision can transfer the tax lien certificate to a 3</a:t>
            </a:r>
            <a:r>
              <a:rPr lang="en-US" baseline="30000" dirty="0"/>
              <a:t>rd</a:t>
            </a:r>
            <a:r>
              <a:rPr lang="en-US" dirty="0"/>
              <a:t> party who must take action to foreclose (</a:t>
            </a:r>
            <a:r>
              <a:rPr lang="en-US" dirty="0" err="1"/>
              <a:t>ie</a:t>
            </a:r>
            <a:r>
              <a:rPr lang="en-US" dirty="0"/>
              <a:t>. No non-warranty deed) or lien will prescribe after 7 years</a:t>
            </a:r>
          </a:p>
          <a:p>
            <a:endParaRPr lang="en-US" dirty="0"/>
          </a:p>
          <a:p>
            <a:endParaRPr lang="en-US" dirty="0"/>
          </a:p>
          <a:p>
            <a:endParaRPr lang="en-US" dirty="0"/>
          </a:p>
        </p:txBody>
      </p:sp>
    </p:spTree>
    <p:extLst>
      <p:ext uri="{BB962C8B-B14F-4D97-AF65-F5344CB8AC3E}">
        <p14:creationId xmlns:p14="http://schemas.microsoft.com/office/powerpoint/2010/main" val="321802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7015</TotalTime>
  <Words>1990</Words>
  <Application>Microsoft Office PowerPoint</Application>
  <PresentationFormat>Widescreen</PresentationFormat>
  <Paragraphs>122</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Trebuchet MS</vt:lpstr>
      <vt:lpstr>Wingdings</vt:lpstr>
      <vt:lpstr>Wingdings 3</vt:lpstr>
      <vt:lpstr>Facet</vt:lpstr>
      <vt:lpstr>  Current Law v. SB 505 - Senator Miller/Luneau v. HB 871 – Representative Henry</vt:lpstr>
      <vt:lpstr>Two Different Proposed Laws Moving Through the Louisiana Legislature  Related to Property Taxes</vt:lpstr>
      <vt:lpstr>Act 819 - 2009</vt:lpstr>
      <vt:lpstr>Each Government/Department Must Know What the Others Will Have to Do Differently</vt:lpstr>
      <vt:lpstr>How Will the Forms (Notices) Be Different?</vt:lpstr>
      <vt:lpstr>Who receives the tax bill the year after a tax sale?</vt:lpstr>
      <vt:lpstr>Redemption Time Periods Could Change:</vt:lpstr>
      <vt:lpstr>PowerPoint Presentation</vt:lpstr>
      <vt:lpstr>What if there is no bid on a property?</vt:lpstr>
      <vt:lpstr>Tax Roll Delivery</vt:lpstr>
      <vt:lpstr>Different Situations Tax Collectors May Encounter Moving Forward:</vt:lpstr>
      <vt:lpstr>Currently - After Tax Sale and within 90 days of redemption period – Another Specific Notice by first class mail by the tax collector in a Specific Form </vt:lpstr>
      <vt:lpstr>More Regarding Redemptions</vt:lpstr>
      <vt:lpstr>SB 505 – No More New Adjudicated Property   Also - If Adjudicated property sale results in more $ than tax bill/money owed</vt:lpstr>
      <vt:lpstr>Assignment of Tax Liens May Now Involve Tax Collector</vt:lpstr>
      <vt:lpstr>Repairs/Improvements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 286 Senator Luneau</dc:title>
  <dc:creator>WJohnson</dc:creator>
  <cp:lastModifiedBy>WJohnson</cp:lastModifiedBy>
  <cp:revision>203</cp:revision>
  <dcterms:created xsi:type="dcterms:W3CDTF">2024-03-19T23:50:33Z</dcterms:created>
  <dcterms:modified xsi:type="dcterms:W3CDTF">2024-09-06T17:38:51Z</dcterms:modified>
</cp:coreProperties>
</file>