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7"/>
  </p:handoutMasterIdLst>
  <p:sldIdLst>
    <p:sldId id="256" r:id="rId2"/>
    <p:sldId id="283" r:id="rId3"/>
    <p:sldId id="257" r:id="rId4"/>
    <p:sldId id="264" r:id="rId5"/>
    <p:sldId id="258" r:id="rId6"/>
    <p:sldId id="259" r:id="rId7"/>
    <p:sldId id="272" r:id="rId8"/>
    <p:sldId id="260" r:id="rId9"/>
    <p:sldId id="262" r:id="rId10"/>
    <p:sldId id="273" r:id="rId11"/>
    <p:sldId id="274" r:id="rId12"/>
    <p:sldId id="265" r:id="rId13"/>
    <p:sldId id="268" r:id="rId14"/>
    <p:sldId id="269" r:id="rId15"/>
    <p:sldId id="275" r:id="rId16"/>
    <p:sldId id="276" r:id="rId17"/>
    <p:sldId id="277" r:id="rId18"/>
    <p:sldId id="266" r:id="rId19"/>
    <p:sldId id="261" r:id="rId20"/>
    <p:sldId id="270" r:id="rId21"/>
    <p:sldId id="278" r:id="rId22"/>
    <p:sldId id="279" r:id="rId23"/>
    <p:sldId id="280" r:id="rId24"/>
    <p:sldId id="281" r:id="rId25"/>
    <p:sldId id="282" r:id="rId26"/>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B2C6041F-A7C3-442E-9224-37C8561FD9B8}" type="datetimeFigureOut">
              <a:rPr lang="en-US" smtClean="0"/>
              <a:t>9/6/2024</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4D11AD10-019C-4DA0-BBA2-A3FF4521BA8E}" type="slidenum">
              <a:rPr lang="en-US" smtClean="0"/>
              <a:t>‹#›</a:t>
            </a:fld>
            <a:endParaRPr lang="en-US"/>
          </a:p>
        </p:txBody>
      </p:sp>
    </p:spTree>
    <p:extLst>
      <p:ext uri="{BB962C8B-B14F-4D97-AF65-F5344CB8AC3E}">
        <p14:creationId xmlns:p14="http://schemas.microsoft.com/office/powerpoint/2010/main" val="24633864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9/6/2024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9/6/2024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9/6/2024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westlaw.com/Link/Document/FullText?findType=L&amp;pubNum=1000012&amp;cite=LACIART1839&amp;originatingDoc=I7dcde850f5de11e6b28da5a53aeba485&amp;refType=LQ&amp;originationContext=document&amp;vr=3.0&amp;rs=cblt1.0&amp;transitionType=DocumentItem&amp;contextData=(sc.Search)" TargetMode="External"/><Relationship Id="rId2" Type="http://schemas.openxmlformats.org/officeDocument/2006/relationships/hyperlink" Target="http://www.parishtaxland.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730" y="1346200"/>
            <a:ext cx="8456024" cy="3378680"/>
          </a:xfrm>
        </p:spPr>
        <p:txBody>
          <a:bodyPr/>
          <a:lstStyle/>
          <a:p>
            <a:r>
              <a:rPr lang="en-US" sz="5600" dirty="0">
                <a:latin typeface="Aharoni" panose="02010803020104030203" pitchFamily="2" charset="-79"/>
                <a:cs typeface="Aharoni" panose="02010803020104030203" pitchFamily="2" charset="-79"/>
              </a:rPr>
              <a:t>RECENT DEVELOPMENTS IN TAX SALE LAW</a:t>
            </a:r>
            <a:br>
              <a:rPr lang="en-US" sz="5600" dirty="0">
                <a:latin typeface="Aharoni" panose="02010803020104030203" pitchFamily="2" charset="-79"/>
                <a:cs typeface="Aharoni" panose="02010803020104030203" pitchFamily="2" charset="-79"/>
              </a:rPr>
            </a:br>
            <a:r>
              <a:rPr lang="en-US" sz="5600" dirty="0">
                <a:latin typeface="Aharoni" panose="02010803020104030203" pitchFamily="2" charset="-79"/>
                <a:cs typeface="Aharoni" panose="02010803020104030203" pitchFamily="2" charset="-79"/>
              </a:rPr>
              <a:t>Young Lawyers CLE 2017</a:t>
            </a:r>
          </a:p>
        </p:txBody>
      </p:sp>
      <p:sp>
        <p:nvSpPr>
          <p:cNvPr id="3" name="Subtitle 2"/>
          <p:cNvSpPr>
            <a:spLocks noGrp="1"/>
          </p:cNvSpPr>
          <p:nvPr>
            <p:ph type="subTitle" idx="1"/>
          </p:nvPr>
        </p:nvSpPr>
        <p:spPr>
          <a:xfrm>
            <a:off x="2679905" y="4724880"/>
            <a:ext cx="6831673" cy="1086237"/>
          </a:xfrm>
        </p:spPr>
        <p:txBody>
          <a:bodyPr>
            <a:normAutofit fontScale="92500" lnSpcReduction="10000"/>
          </a:bodyPr>
          <a:lstStyle/>
          <a:p>
            <a:r>
              <a:rPr lang="en-US" dirty="0"/>
              <a:t>Wesley Eby Johnson</a:t>
            </a:r>
          </a:p>
          <a:p>
            <a:r>
              <a:rPr lang="en-US" dirty="0"/>
              <a:t>Escamilla &amp; Poneck, LLP</a:t>
            </a:r>
          </a:p>
          <a:p>
            <a:r>
              <a:rPr lang="en-US" dirty="0"/>
              <a:t>E &amp; P Consulting, LLC</a:t>
            </a:r>
          </a:p>
        </p:txBody>
      </p:sp>
    </p:spTree>
    <p:extLst>
      <p:ext uri="{BB962C8B-B14F-4D97-AF65-F5344CB8AC3E}">
        <p14:creationId xmlns:p14="http://schemas.microsoft.com/office/powerpoint/2010/main" val="98847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6418"/>
            <a:ext cx="9601200" cy="1485900"/>
          </a:xfrm>
        </p:spPr>
        <p:txBody>
          <a:bodyPr/>
          <a:lstStyle/>
          <a:p>
            <a:r>
              <a:rPr lang="en-US" i="1" dirty="0"/>
              <a:t>In re Curley</a:t>
            </a:r>
            <a:r>
              <a:rPr lang="en-US" dirty="0"/>
              <a:t>, 2017 WL 2923820 (U.S. </a:t>
            </a:r>
            <a:r>
              <a:rPr lang="en-US" dirty="0" err="1"/>
              <a:t>Bankrupcty</a:t>
            </a:r>
            <a:r>
              <a:rPr lang="en-US" dirty="0"/>
              <a:t> Court, E.D. La. 2017)</a:t>
            </a:r>
          </a:p>
        </p:txBody>
      </p:sp>
      <p:sp>
        <p:nvSpPr>
          <p:cNvPr id="4" name="Content Placeholder 3"/>
          <p:cNvSpPr>
            <a:spLocks noGrp="1"/>
          </p:cNvSpPr>
          <p:nvPr>
            <p:ph sz="half" idx="2"/>
          </p:nvPr>
        </p:nvSpPr>
        <p:spPr>
          <a:xfrm>
            <a:off x="922323" y="1672936"/>
            <a:ext cx="10881749" cy="5018809"/>
          </a:xfrm>
        </p:spPr>
        <p:txBody>
          <a:bodyPr>
            <a:normAutofit fontScale="92500" lnSpcReduction="10000"/>
          </a:bodyPr>
          <a:lstStyle/>
          <a:p>
            <a:r>
              <a:rPr lang="en-US" dirty="0"/>
              <a:t>October 6, 2014 – Filed Ch. 13  Claimed ownership interest in 5824 Providence Place, New Orleans</a:t>
            </a:r>
          </a:p>
          <a:p>
            <a:r>
              <a:rPr lang="en-US" dirty="0"/>
              <a:t>Providence Place sold at tax sale on October 25, 2013 prior to filing – 70% ownership interest</a:t>
            </a:r>
          </a:p>
          <a:p>
            <a:r>
              <a:rPr lang="en-US" dirty="0"/>
              <a:t>City of New Orleans listed as an unsecured creditor, but tax sale purchasers not listed or noticed.  City filed objections.  Plan was confirmed w/o input or participation from tax certificate purchaser.  Plan = $27,728.27 paid over 5 years to City of NO.</a:t>
            </a:r>
          </a:p>
          <a:p>
            <a:r>
              <a:rPr lang="en-US" dirty="0"/>
              <a:t>Tax certificate purchaser filed a Petition to Confirm Tax Sale </a:t>
            </a:r>
          </a:p>
          <a:p>
            <a:r>
              <a:rPr lang="en-US" dirty="0"/>
              <a:t>Argument – redemption period expired – can’t be extended through bankruptcy plan + no notice to tax certificate holder.</a:t>
            </a:r>
          </a:p>
          <a:p>
            <a:r>
              <a:rPr lang="en-US" dirty="0"/>
              <a:t>Held:  tax obligation to city was satisfied upon sale of tax certificate.  City not a creditor.  Only remaining right was right of redemption.  Tax certificate holder ≠ creditor (</a:t>
            </a:r>
            <a:r>
              <a:rPr lang="en-US" dirty="0" err="1"/>
              <a:t>bc</a:t>
            </a:r>
            <a:r>
              <a:rPr lang="en-US" dirty="0"/>
              <a:t> debtor is not obligated to redeem – permissive right).  Automatic stay doesn’t serve to stay redemptive period.</a:t>
            </a:r>
          </a:p>
          <a:p>
            <a:r>
              <a:rPr lang="en-US" dirty="0"/>
              <a:t>Effect of city’s filing of claim:  City’s actions after tax sale cannot affect purchaser’s rights</a:t>
            </a:r>
          </a:p>
          <a:p>
            <a:r>
              <a:rPr lang="en-US" dirty="0"/>
              <a:t>Failure to give notice – particularly in light of public records setting forth tax certificate purchaser</a:t>
            </a:r>
          </a:p>
          <a:p>
            <a:r>
              <a:rPr lang="en-US" dirty="0"/>
              <a:t>11 USC § 108(b) – if time to redeem hasn’t expired on petition date then debtor has remaining redemption period under state law or 60 days to redeem – whichever is longer.</a:t>
            </a:r>
          </a:p>
          <a:p>
            <a:endParaRPr lang="en-US" dirty="0"/>
          </a:p>
        </p:txBody>
      </p:sp>
    </p:spTree>
    <p:extLst>
      <p:ext uri="{BB962C8B-B14F-4D97-AF65-F5344CB8AC3E}">
        <p14:creationId xmlns:p14="http://schemas.microsoft.com/office/powerpoint/2010/main" val="313634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re Curley -- </a:t>
            </a:r>
            <a:r>
              <a:rPr lang="en-US" dirty="0"/>
              <a:t>Footnote 6 </a:t>
            </a:r>
          </a:p>
        </p:txBody>
      </p:sp>
      <p:sp>
        <p:nvSpPr>
          <p:cNvPr id="3" name="Content Placeholder 2"/>
          <p:cNvSpPr>
            <a:spLocks noGrp="1"/>
          </p:cNvSpPr>
          <p:nvPr>
            <p:ph sz="half" idx="1"/>
          </p:nvPr>
        </p:nvSpPr>
        <p:spPr>
          <a:xfrm>
            <a:off x="995718" y="2019993"/>
            <a:ext cx="5097511" cy="3857106"/>
          </a:xfrm>
        </p:spPr>
        <p:txBody>
          <a:bodyPr>
            <a:normAutofit fontScale="25000" lnSpcReduction="20000"/>
          </a:bodyPr>
          <a:lstStyle/>
          <a:p>
            <a:r>
              <a:rPr lang="en-US" sz="5500" dirty="0"/>
              <a:t>“The parties did not explain and the record does not reflect why [the tax certificate purchaser] is the 70% rather than 100% owner of [the property] through its Tax Sale Certificate.”</a:t>
            </a:r>
          </a:p>
          <a:p>
            <a:r>
              <a:rPr lang="en-US" sz="5500" dirty="0"/>
              <a:t>Purchase price at tax sale is the amount of taxes, interest, penalties, and costs and bidding is by undivided interests with initial bid being 100% and thereafter declining  from the initial bid…La. RS 47:2153(B)(5)</a:t>
            </a:r>
          </a:p>
          <a:p>
            <a:r>
              <a:rPr lang="en-US" sz="5500" dirty="0"/>
              <a:t>Reworded in ACT 511 (2009) </a:t>
            </a:r>
          </a:p>
          <a:p>
            <a:r>
              <a:rPr lang="en-US" sz="5500" dirty="0"/>
              <a:t>Results in tax title purchaser potentially holding less than 100% interest after the 3 year redemptive period.</a:t>
            </a:r>
          </a:p>
          <a:p>
            <a:r>
              <a:rPr lang="en-US" sz="5500" u="sng" dirty="0"/>
              <a:t>“if authorized by the state or local tax collector, any bidder may elect to bid down the five percent penalty, in increments of one-tenth of a percent, as provided for in Article VII, Section 25(B)(1) of the state Constitution</a:t>
            </a:r>
            <a:r>
              <a:rPr lang="en-US" sz="5500" dirty="0"/>
              <a:t>.”</a:t>
            </a:r>
          </a:p>
          <a:p>
            <a:r>
              <a:rPr lang="en-US" sz="5500" dirty="0"/>
              <a:t>ACT 507 &amp; 511 (2009)</a:t>
            </a:r>
          </a:p>
          <a:p>
            <a:endParaRPr lang="en-US" dirty="0"/>
          </a:p>
          <a:p>
            <a:endParaRPr lang="en-US" dirty="0"/>
          </a:p>
          <a:p>
            <a:pPr marL="0" indent="0">
              <a:buNone/>
            </a:pPr>
            <a:endParaRPr lang="en-US" dirty="0"/>
          </a:p>
          <a:p>
            <a:pPr marL="0" indent="0">
              <a:buNone/>
            </a:pPr>
            <a:r>
              <a:rPr lang="en-US" dirty="0"/>
              <a:t>   </a:t>
            </a:r>
          </a:p>
        </p:txBody>
      </p:sp>
      <p:pic>
        <p:nvPicPr>
          <p:cNvPr id="7" name="Content Placeholder 6" descr="Landshare – ACFCG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1498" y="2346076"/>
            <a:ext cx="4448175" cy="2962484"/>
          </a:xfrm>
        </p:spPr>
      </p:pic>
      <p:pic>
        <p:nvPicPr>
          <p:cNvPr id="8" name="Content Placeholder 4" descr="Idee per lo sviluppo (2) : MoneyRiskAnalysi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78" y="4175067"/>
            <a:ext cx="556008" cy="679565"/>
          </a:xfrm>
          <a:prstGeom prst="rect">
            <a:avLst/>
          </a:prstGeom>
        </p:spPr>
      </p:pic>
    </p:spTree>
    <p:extLst>
      <p:ext uri="{BB962C8B-B14F-4D97-AF65-F5344CB8AC3E}">
        <p14:creationId xmlns:p14="http://schemas.microsoft.com/office/powerpoint/2010/main" val="37730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Redemption Nullity</a:t>
            </a:r>
          </a:p>
        </p:txBody>
      </p:sp>
      <p:sp>
        <p:nvSpPr>
          <p:cNvPr id="3" name="Content Placeholder 2"/>
          <p:cNvSpPr>
            <a:spLocks noGrp="1"/>
          </p:cNvSpPr>
          <p:nvPr>
            <p:ph idx="1"/>
          </p:nvPr>
        </p:nvSpPr>
        <p:spPr>
          <a:xfrm>
            <a:off x="1088967" y="1687484"/>
            <a:ext cx="10008524" cy="4696691"/>
          </a:xfrm>
        </p:spPr>
        <p:txBody>
          <a:bodyPr>
            <a:normAutofit fontScale="85000" lnSpcReduction="10000"/>
          </a:bodyPr>
          <a:lstStyle/>
          <a:p>
            <a:r>
              <a:rPr lang="en-US" dirty="0"/>
              <a:t>Defined in statute - La. RS 47:2122(10)</a:t>
            </a:r>
          </a:p>
          <a:p>
            <a:r>
              <a:rPr lang="en-US" dirty="0"/>
              <a:t>The right of a person to annul a tax sale in accordance with R.S. 47:2286 because he was not duly notified at least six months before the termination of the redemptive period.</a:t>
            </a:r>
          </a:p>
          <a:p>
            <a:r>
              <a:rPr lang="en-US" dirty="0"/>
              <a:t>Post sale notice to the interested tax party may be effectuated by a tax sale purchaser in accordance with La. RS 47:2156(A) and thus the requirements that the interested party must be duly notified of the tax sale under 47:2122(4) may be satisfied by the tax sale purchaser.  </a:t>
            </a:r>
            <a:r>
              <a:rPr lang="en-US" i="1" dirty="0"/>
              <a:t>Central Properties v. Fairway </a:t>
            </a:r>
            <a:r>
              <a:rPr lang="en-US" i="1" dirty="0" err="1"/>
              <a:t>Gardenhomes</a:t>
            </a:r>
            <a:r>
              <a:rPr lang="en-US" i="1" dirty="0"/>
              <a:t>, LLC</a:t>
            </a:r>
            <a:r>
              <a:rPr lang="en-US" dirty="0"/>
              <a:t> 225 So 3d 441 (La. 2017)</a:t>
            </a:r>
          </a:p>
          <a:p>
            <a:r>
              <a:rPr lang="en-US" dirty="0"/>
              <a:t>Tax collector or tax sale purchaser </a:t>
            </a:r>
          </a:p>
          <a:p>
            <a:pPr marL="0" indent="0">
              <a:buNone/>
            </a:pPr>
            <a:endParaRPr lang="en-US" dirty="0"/>
          </a:p>
          <a:p>
            <a:r>
              <a:rPr lang="en-US" dirty="0"/>
              <a:t>“Duly notified” under 47:2122(4) = with respect to a particular person, that an effort meeting the requirements of due process of law has been made to identify and to provide that person with a notice that meets the requirements of R.S. 47:2156, 2157, 2206, 2236, or 2275 or with service of a petition and citation in accordance with R.S. 47:2266, regardless of any of the following:</a:t>
            </a:r>
          </a:p>
          <a:p>
            <a:pPr lvl="1"/>
            <a:r>
              <a:rPr lang="en-US" dirty="0"/>
              <a:t>(a) whether the effort resulted in actual notice to the person</a:t>
            </a:r>
          </a:p>
          <a:p>
            <a:pPr lvl="1"/>
            <a:r>
              <a:rPr lang="en-US" dirty="0"/>
              <a:t>(b) whether the one who made the effort was a public official or private party</a:t>
            </a:r>
          </a:p>
          <a:p>
            <a:pPr lvl="1"/>
            <a:r>
              <a:rPr lang="en-US" dirty="0"/>
              <a:t>(c) when after the tax sale the effort was made</a:t>
            </a:r>
          </a:p>
        </p:txBody>
      </p:sp>
      <p:pic>
        <p:nvPicPr>
          <p:cNvPr id="4" name="Content Placeholder 7" descr="Thumbtack note &lt;strong&gt;Important&lt;/strong&gt; - vector Clip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177" y="3531177"/>
            <a:ext cx="1250811" cy="888076"/>
          </a:xfrm>
          <a:prstGeom prst="rect">
            <a:avLst/>
          </a:prstGeom>
        </p:spPr>
      </p:pic>
    </p:spTree>
    <p:extLst>
      <p:ext uri="{BB962C8B-B14F-4D97-AF65-F5344CB8AC3E}">
        <p14:creationId xmlns:p14="http://schemas.microsoft.com/office/powerpoint/2010/main" val="426214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419793"/>
            <a:ext cx="9601200" cy="1485900"/>
          </a:xfrm>
        </p:spPr>
        <p:txBody>
          <a:bodyPr>
            <a:normAutofit/>
          </a:bodyPr>
          <a:lstStyle/>
          <a:p>
            <a:r>
              <a:rPr lang="en-US" dirty="0"/>
              <a:t>Redemption Nullities </a:t>
            </a:r>
          </a:p>
        </p:txBody>
      </p:sp>
      <p:pic>
        <p:nvPicPr>
          <p:cNvPr id="4" name="Content Placeholder 3" descr="Titanic Research Project: Building Background Knowledg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2708145"/>
            <a:ext cx="4448175" cy="2737110"/>
          </a:xfrm>
        </p:spPr>
      </p:pic>
      <p:sp>
        <p:nvSpPr>
          <p:cNvPr id="5" name="Content Placeholder 4"/>
          <p:cNvSpPr>
            <a:spLocks noGrp="1"/>
          </p:cNvSpPr>
          <p:nvPr>
            <p:ph sz="half" idx="2"/>
          </p:nvPr>
        </p:nvSpPr>
        <p:spPr>
          <a:xfrm>
            <a:off x="6172199" y="2460567"/>
            <a:ext cx="4950229" cy="3624349"/>
          </a:xfrm>
        </p:spPr>
        <p:txBody>
          <a:bodyPr>
            <a:normAutofit/>
          </a:bodyPr>
          <a:lstStyle/>
          <a:p>
            <a:r>
              <a:rPr lang="en-US" dirty="0"/>
              <a:t>2156 – Post-sale notice</a:t>
            </a:r>
          </a:p>
          <a:p>
            <a:r>
              <a:rPr lang="en-US" dirty="0"/>
              <a:t>2157 – Notice of tax sale (Post Sale)</a:t>
            </a:r>
          </a:p>
          <a:p>
            <a:r>
              <a:rPr lang="en-US" dirty="0"/>
              <a:t>2206 – Adjudicated sale/donation notice</a:t>
            </a:r>
          </a:p>
          <a:p>
            <a:r>
              <a:rPr lang="en-US" dirty="0"/>
              <a:t>2236 – Claim of ownership of adjudicated property by political subdivision </a:t>
            </a:r>
          </a:p>
          <a:p>
            <a:r>
              <a:rPr lang="en-US" dirty="0"/>
              <a:t>2275 – Monition notice</a:t>
            </a:r>
          </a:p>
          <a:p>
            <a:r>
              <a:rPr lang="en-US" dirty="0"/>
              <a:t>2266 – Quiet Title Action notice</a:t>
            </a:r>
          </a:p>
        </p:txBody>
      </p:sp>
    </p:spTree>
    <p:extLst>
      <p:ext uri="{BB962C8B-B14F-4D97-AF65-F5344CB8AC3E}">
        <p14:creationId xmlns:p14="http://schemas.microsoft.com/office/powerpoint/2010/main" val="38162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Receives Notice?</a:t>
            </a:r>
          </a:p>
        </p:txBody>
      </p:sp>
      <p:sp>
        <p:nvSpPr>
          <p:cNvPr id="3" name="Content Placeholder 2"/>
          <p:cNvSpPr>
            <a:spLocks noGrp="1"/>
          </p:cNvSpPr>
          <p:nvPr>
            <p:ph sz="half" idx="1"/>
          </p:nvPr>
        </p:nvSpPr>
        <p:spPr/>
        <p:txBody>
          <a:bodyPr>
            <a:normAutofit fontScale="85000" lnSpcReduction="20000"/>
          </a:bodyPr>
          <a:lstStyle/>
          <a:p>
            <a:r>
              <a:rPr lang="en-US" sz="2900" dirty="0"/>
              <a:t>Tax </a:t>
            </a:r>
            <a:r>
              <a:rPr lang="en-US" sz="2900" b="1" u="sng" dirty="0"/>
              <a:t>sale</a:t>
            </a:r>
            <a:r>
              <a:rPr lang="en-US" sz="2900" dirty="0"/>
              <a:t> party </a:t>
            </a:r>
            <a:r>
              <a:rPr lang="en-US" dirty="0"/>
              <a:t>≠ tax </a:t>
            </a:r>
            <a:r>
              <a:rPr lang="en-US" b="1" u="sng" dirty="0"/>
              <a:t>notice</a:t>
            </a:r>
            <a:r>
              <a:rPr lang="en-US" dirty="0"/>
              <a:t> party</a:t>
            </a:r>
          </a:p>
          <a:p>
            <a:r>
              <a:rPr lang="en-US" dirty="0"/>
              <a:t>Tax notice party defined in 47:2122(16) – as of the date of determination, the tax debtor and any person requesting notice pursuant to RS 47:2159</a:t>
            </a:r>
          </a:p>
          <a:p>
            <a:r>
              <a:rPr lang="en-US" dirty="0"/>
              <a:t>Tax sale party defined in 47:2122(19) – tax notice party; owner of the property, including owner of record at the time of the tax sale as shown in the conveyance records of the appropriate parish; and any other person holding an interest, such as a mortgage, privilege or other encumbrance on the property, including a tax sale purchaser, as shown in the mortgage and conveyance records of the appropriate parish.</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47:2159 – Tax notice party</a:t>
            </a:r>
          </a:p>
          <a:p>
            <a:r>
              <a:rPr lang="en-US" dirty="0"/>
              <a:t>Anyone who wants to receive the same notices that the tax debtor receives can send a written notice to the tax collector and make that request.</a:t>
            </a:r>
          </a:p>
          <a:p>
            <a:r>
              <a:rPr lang="en-US" dirty="0"/>
              <a:t>Mortgage holder who requests to be a tax notice party receives the notices until the tax collector receives notification of the cancellation of the mortgage.</a:t>
            </a:r>
          </a:p>
          <a:p>
            <a:r>
              <a:rPr lang="en-US" dirty="0"/>
              <a:t>          </a:t>
            </a:r>
            <a:r>
              <a:rPr lang="en-US" b="1" dirty="0"/>
              <a:t>A mortgage holder who does not 	sign up to be a tax notice party is 	still a </a:t>
            </a:r>
            <a:r>
              <a:rPr lang="en-US" sz="2900" b="1" dirty="0"/>
              <a:t>tax sale party </a:t>
            </a:r>
            <a:r>
              <a:rPr lang="en-US" b="1" dirty="0"/>
              <a:t>under 	47:2122(19)  </a:t>
            </a:r>
            <a:r>
              <a:rPr lang="en-US" b="1" i="1" dirty="0"/>
              <a:t>Central Properties</a:t>
            </a:r>
          </a:p>
          <a:p>
            <a:endParaRPr lang="en-US" dirty="0"/>
          </a:p>
        </p:txBody>
      </p:sp>
      <p:pic>
        <p:nvPicPr>
          <p:cNvPr id="5" name="Content Placeholder 7" descr="Thumbtack note &lt;strong&gt;Important&lt;/strong&gt; - vector Clip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901" y="4422372"/>
            <a:ext cx="1250811" cy="888076"/>
          </a:xfrm>
          <a:prstGeom prst="rect">
            <a:avLst/>
          </a:prstGeom>
        </p:spPr>
      </p:pic>
    </p:spTree>
    <p:extLst>
      <p:ext uri="{BB962C8B-B14F-4D97-AF65-F5344CB8AC3E}">
        <p14:creationId xmlns:p14="http://schemas.microsoft.com/office/powerpoint/2010/main" val="1023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Insurers…</a:t>
            </a:r>
          </a:p>
        </p:txBody>
      </p:sp>
      <p:pic>
        <p:nvPicPr>
          <p:cNvPr id="7" name="Content Placeholder 6" descr="Clipart - home &lt;strong&gt;insurance&lt;/strong&g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4267" y="-124691"/>
            <a:ext cx="3581400" cy="3581400"/>
          </a:xfrm>
        </p:spPr>
      </p:pic>
      <p:sp>
        <p:nvSpPr>
          <p:cNvPr id="8" name="Content Placeholder 7"/>
          <p:cNvSpPr>
            <a:spLocks noGrp="1"/>
          </p:cNvSpPr>
          <p:nvPr>
            <p:ph sz="half" idx="2"/>
          </p:nvPr>
        </p:nvSpPr>
        <p:spPr>
          <a:xfrm>
            <a:off x="1147156" y="2236124"/>
            <a:ext cx="10249593" cy="4181301"/>
          </a:xfrm>
        </p:spPr>
        <p:txBody>
          <a:bodyPr/>
          <a:lstStyle/>
          <a:p>
            <a:r>
              <a:rPr lang="en-US" dirty="0"/>
              <a:t>Adjudicated property purchase</a:t>
            </a:r>
          </a:p>
          <a:p>
            <a:pPr lvl="1"/>
            <a:r>
              <a:rPr lang="en-US" dirty="0"/>
              <a:t>Notice</a:t>
            </a:r>
          </a:p>
          <a:p>
            <a:pPr lvl="1"/>
            <a:r>
              <a:rPr lang="en-US" dirty="0"/>
              <a:t>Statutory wait times</a:t>
            </a:r>
          </a:p>
          <a:p>
            <a:pPr lvl="1"/>
            <a:r>
              <a:rPr lang="en-US" dirty="0"/>
              <a:t>Auction &amp; Closing</a:t>
            </a:r>
          </a:p>
          <a:p>
            <a:r>
              <a:rPr lang="en-US" dirty="0"/>
              <a:t>Followed with a Quiet Title Action</a:t>
            </a:r>
          </a:p>
          <a:p>
            <a:r>
              <a:rPr lang="en-US" dirty="0"/>
              <a:t>Tax Debtors deceased</a:t>
            </a:r>
          </a:p>
          <a:p>
            <a:r>
              <a:rPr lang="en-US" dirty="0"/>
              <a:t>Curator found the heirs (2 adult brothers) in Colorado</a:t>
            </a:r>
          </a:p>
          <a:p>
            <a:r>
              <a:rPr lang="en-US" dirty="0"/>
              <a:t>Attestation of service of process - $500+ curator fee</a:t>
            </a:r>
          </a:p>
          <a:p>
            <a:r>
              <a:rPr lang="en-US" dirty="0"/>
              <a:t>Judgement</a:t>
            </a:r>
          </a:p>
          <a:p>
            <a:r>
              <a:rPr lang="en-US" dirty="0"/>
              <a:t>Still rejected by private insurer….</a:t>
            </a:r>
          </a:p>
        </p:txBody>
      </p:sp>
    </p:spTree>
    <p:extLst>
      <p:ext uri="{BB962C8B-B14F-4D97-AF65-F5344CB8AC3E}">
        <p14:creationId xmlns:p14="http://schemas.microsoft.com/office/powerpoint/2010/main" val="104951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additive="base">
                                        <p:cTn id="4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anim calcmode="lin" valueType="num">
                                      <p:cBhvr additive="base">
                                        <p:cTn id="5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Curative Work That makes Insurers Happy:</a:t>
            </a:r>
          </a:p>
        </p:txBody>
      </p:sp>
      <p:sp>
        <p:nvSpPr>
          <p:cNvPr id="5" name="Content Placeholder 4"/>
          <p:cNvSpPr>
            <a:spLocks noGrp="1"/>
          </p:cNvSpPr>
          <p:nvPr>
            <p:ph sz="half" idx="1"/>
          </p:nvPr>
        </p:nvSpPr>
        <p:spPr>
          <a:xfrm>
            <a:off x="1371599" y="2286000"/>
            <a:ext cx="5860474" cy="3532910"/>
          </a:xfrm>
        </p:spPr>
        <p:txBody>
          <a:bodyPr>
            <a:normAutofit/>
          </a:bodyPr>
          <a:lstStyle/>
          <a:p>
            <a:r>
              <a:rPr lang="en-US" dirty="0"/>
              <a:t>Get their recommendation first.  </a:t>
            </a:r>
          </a:p>
          <a:p>
            <a:r>
              <a:rPr lang="en-US" dirty="0"/>
              <a:t>Quitclaim deeds from heirs</a:t>
            </a:r>
          </a:p>
          <a:p>
            <a:r>
              <a:rPr lang="en-US" dirty="0"/>
              <a:t>Use Affidavit of Death and Heirship to connect dots</a:t>
            </a:r>
          </a:p>
          <a:p>
            <a:r>
              <a:rPr lang="en-US" dirty="0"/>
              <a:t>Percentages on the table?  5%/95%</a:t>
            </a:r>
          </a:p>
          <a:p>
            <a:r>
              <a:rPr lang="en-US" dirty="0"/>
              <a:t>Small Estate Succession Affidavit can cover the remaining percentage allowing quitclaim to then convey all interest</a:t>
            </a:r>
          </a:p>
          <a:p>
            <a:r>
              <a:rPr lang="en-US" dirty="0"/>
              <a:t>Acquisitive Prescription v. Adverse Prescription</a:t>
            </a:r>
          </a:p>
          <a:p>
            <a:endParaRPr lang="en-US" dirty="0"/>
          </a:p>
        </p:txBody>
      </p:sp>
      <p:pic>
        <p:nvPicPr>
          <p:cNvPr id="7" name="Content Placeholder 6" descr="e1p1 - The Judgement of Pari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7436" y="2676698"/>
            <a:ext cx="2889734" cy="2004753"/>
          </a:xfrm>
        </p:spPr>
      </p:pic>
    </p:spTree>
    <p:extLst>
      <p:ext uri="{BB962C8B-B14F-4D97-AF65-F5344CB8AC3E}">
        <p14:creationId xmlns:p14="http://schemas.microsoft.com/office/powerpoint/2010/main" val="3065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685799"/>
            <a:ext cx="9809018" cy="1766455"/>
          </a:xfrm>
        </p:spPr>
        <p:txBody>
          <a:bodyPr>
            <a:normAutofit/>
          </a:bodyPr>
          <a:lstStyle/>
          <a:p>
            <a:r>
              <a:rPr lang="en-US" dirty="0"/>
              <a:t>47:2162 Nullity</a:t>
            </a:r>
          </a:p>
        </p:txBody>
      </p:sp>
      <p:sp>
        <p:nvSpPr>
          <p:cNvPr id="3" name="Content Placeholder 2"/>
          <p:cNvSpPr>
            <a:spLocks noGrp="1"/>
          </p:cNvSpPr>
          <p:nvPr>
            <p:ph idx="1"/>
          </p:nvPr>
        </p:nvSpPr>
        <p:spPr>
          <a:xfrm>
            <a:off x="1163782" y="2452254"/>
            <a:ext cx="9809018" cy="3415146"/>
          </a:xfrm>
        </p:spPr>
        <p:txBody>
          <a:bodyPr/>
          <a:lstStyle/>
          <a:p>
            <a:r>
              <a:rPr lang="en-US" dirty="0"/>
              <a:t>Tax sale certificate cannot be purchased by tax collector or assessor or someone on their behalf.</a:t>
            </a:r>
          </a:p>
          <a:p>
            <a:r>
              <a:rPr lang="en-US" i="1" dirty="0"/>
              <a:t>See Consent Order In the Matter of </a:t>
            </a:r>
            <a:r>
              <a:rPr lang="en-US" i="1" dirty="0" err="1"/>
              <a:t>Couvillon</a:t>
            </a:r>
            <a:r>
              <a:rPr lang="en-US" dirty="0"/>
              <a:t>, </a:t>
            </a:r>
            <a:r>
              <a:rPr lang="en-US" dirty="0" err="1"/>
              <a:t>Dkt</a:t>
            </a:r>
            <a:r>
              <a:rPr lang="en-US" dirty="0"/>
              <a:t>. No 2014-762, La. Ethics Bd. (Nov. 3, 2016) </a:t>
            </a:r>
          </a:p>
          <a:p>
            <a:r>
              <a:rPr lang="en-US" dirty="0"/>
              <a:t>Also consider getting an ethics opinion in advance if you may be in a position to be questioned</a:t>
            </a:r>
            <a:br>
              <a:rPr lang="en-US" dirty="0"/>
            </a:br>
            <a:endParaRPr lang="en-US" dirty="0"/>
          </a:p>
        </p:txBody>
      </p:sp>
    </p:spTree>
    <p:extLst>
      <p:ext uri="{BB962C8B-B14F-4D97-AF65-F5344CB8AC3E}">
        <p14:creationId xmlns:p14="http://schemas.microsoft.com/office/powerpoint/2010/main" val="159851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Homestead Exemptions</a:t>
            </a:r>
          </a:p>
        </p:txBody>
      </p:sp>
      <p:sp>
        <p:nvSpPr>
          <p:cNvPr id="4" name="Content Placeholder 3"/>
          <p:cNvSpPr>
            <a:spLocks noGrp="1"/>
          </p:cNvSpPr>
          <p:nvPr>
            <p:ph sz="half" idx="2"/>
          </p:nvPr>
        </p:nvSpPr>
        <p:spPr/>
        <p:txBody>
          <a:bodyPr/>
          <a:lstStyle/>
          <a:p>
            <a:r>
              <a:rPr lang="en-US" dirty="0"/>
              <a:t>La. </a:t>
            </a:r>
            <a:r>
              <a:rPr lang="en-US" dirty="0" err="1"/>
              <a:t>Att’y</a:t>
            </a:r>
            <a:r>
              <a:rPr lang="en-US" dirty="0"/>
              <a:t> Gen. Op. 09-0161 (April 23, 2010)</a:t>
            </a:r>
          </a:p>
          <a:p>
            <a:pPr lvl="1"/>
            <a:r>
              <a:rPr lang="en-US" i="0" dirty="0"/>
              <a:t>Effect of tax sales &amp; adjudications on homestead exemption</a:t>
            </a:r>
          </a:p>
          <a:p>
            <a:r>
              <a:rPr lang="en-US" i="1" dirty="0"/>
              <a:t>Robertson v. </a:t>
            </a:r>
            <a:r>
              <a:rPr lang="en-US" i="1" dirty="0" err="1"/>
              <a:t>Stonecreek</a:t>
            </a:r>
            <a:r>
              <a:rPr lang="en-US" i="1" dirty="0"/>
              <a:t> Builders</a:t>
            </a:r>
            <a:r>
              <a:rPr lang="en-US" dirty="0"/>
              <a:t>, 2016 WL 4198241 (</a:t>
            </a:r>
            <a:r>
              <a:rPr lang="en-US" dirty="0" err="1"/>
              <a:t>La.App</a:t>
            </a:r>
            <a:r>
              <a:rPr lang="en-US" dirty="0"/>
              <a:t>. 2 Cir. 8/10/16)</a:t>
            </a:r>
          </a:p>
          <a:p>
            <a:r>
              <a:rPr lang="en-US" dirty="0"/>
              <a:t>Word about eviction….</a:t>
            </a:r>
          </a:p>
        </p:txBody>
      </p:sp>
      <p:pic>
        <p:nvPicPr>
          <p:cNvPr id="7" name="Content Placeholder 6" descr="File:Lafleur &lt;strong&gt;Homestead&lt;/strong&gt;.JPG - Wikimedia Common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2408634"/>
            <a:ext cx="4448175" cy="3336131"/>
          </a:xfrm>
        </p:spPr>
      </p:pic>
      <p:pic>
        <p:nvPicPr>
          <p:cNvPr id="8" name="Content Placeholder 3" descr="Clipart - Al with &lt;strong&gt;red flag&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07615" y="448866"/>
            <a:ext cx="597544" cy="1150967"/>
          </a:xfrm>
          <a:prstGeom prst="rect">
            <a:avLst/>
          </a:prstGeom>
        </p:spPr>
      </p:pic>
    </p:spTree>
    <p:extLst>
      <p:ext uri="{BB962C8B-B14F-4D97-AF65-F5344CB8AC3E}">
        <p14:creationId xmlns:p14="http://schemas.microsoft.com/office/powerpoint/2010/main" val="8028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Tax Collector / Assessor Liability</a:t>
            </a:r>
          </a:p>
        </p:txBody>
      </p:sp>
      <p:sp>
        <p:nvSpPr>
          <p:cNvPr id="3" name="Content Placeholder 2"/>
          <p:cNvSpPr>
            <a:spLocks noGrp="1"/>
          </p:cNvSpPr>
          <p:nvPr>
            <p:ph idx="1"/>
          </p:nvPr>
        </p:nvSpPr>
        <p:spPr/>
        <p:txBody>
          <a:bodyPr>
            <a:normAutofit lnSpcReduction="10000"/>
          </a:bodyPr>
          <a:lstStyle/>
          <a:p>
            <a:r>
              <a:rPr lang="en-US" dirty="0"/>
              <a:t>La. RS 47:2124 </a:t>
            </a:r>
          </a:p>
          <a:p>
            <a:r>
              <a:rPr lang="en-US" dirty="0"/>
              <a:t>No liability whether personal or in official capacity arising out of a redemption nullity includes employees</a:t>
            </a:r>
          </a:p>
          <a:p>
            <a:r>
              <a:rPr lang="en-US" dirty="0"/>
              <a:t>Doesn’t apply to intentional, willful, fraudulent, malicious, criminal, willful, outrageous, reckless or flagrant misconduct.</a:t>
            </a:r>
          </a:p>
          <a:p>
            <a:r>
              <a:rPr lang="en-US" dirty="0"/>
              <a:t>Action must be brought earlier of 1 year after knew or should have known OR date of termination of right of claimant to bring an action for nullity</a:t>
            </a:r>
          </a:p>
          <a:p>
            <a:r>
              <a:rPr lang="en-US" dirty="0"/>
              <a:t>Successor liability</a:t>
            </a:r>
          </a:p>
          <a:p>
            <a:r>
              <a:rPr lang="en-US" i="1" dirty="0"/>
              <a:t>MACWCP II LLC v. Williams</a:t>
            </a:r>
            <a:r>
              <a:rPr lang="en-US" dirty="0"/>
              <a:t>, 2017 WL 4126883 (La. App. 1 Cir. 9/15/17) unpublished.</a:t>
            </a:r>
          </a:p>
        </p:txBody>
      </p:sp>
      <p:pic>
        <p:nvPicPr>
          <p:cNvPr id="4" name="Content Placeholder 5" descr="[筆記] Hbase ZooKeeper Client Connection Errors - 阿貝好威的實驗室"/>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31" y="5070763"/>
            <a:ext cx="661137" cy="613756"/>
          </a:xfrm>
          <a:prstGeom prst="rect">
            <a:avLst/>
          </a:prstGeom>
        </p:spPr>
      </p:pic>
    </p:spTree>
    <p:extLst>
      <p:ext uri="{BB962C8B-B14F-4D97-AF65-F5344CB8AC3E}">
        <p14:creationId xmlns:p14="http://schemas.microsoft.com/office/powerpoint/2010/main" val="392372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Reason I’m Uniquely Qualified to Talk About Tax Sale Property….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414" y="2676698"/>
            <a:ext cx="2571284" cy="15941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695" y="3707477"/>
            <a:ext cx="3031334" cy="1636481"/>
          </a:xfrm>
          <a:prstGeom prst="rect">
            <a:avLst/>
          </a:prstGeom>
        </p:spPr>
      </p:pic>
    </p:spTree>
    <p:extLst>
      <p:ext uri="{BB962C8B-B14F-4D97-AF65-F5344CB8AC3E}">
        <p14:creationId xmlns:p14="http://schemas.microsoft.com/office/powerpoint/2010/main" val="284039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Worst Case Scenario</a:t>
            </a:r>
          </a:p>
        </p:txBody>
      </p:sp>
      <p:pic>
        <p:nvPicPr>
          <p:cNvPr id="4" name="Content Placeholder 3" descr="File:Sweden road sign A7.svg - Wikipedia, the free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2955" y="1986741"/>
            <a:ext cx="4035044" cy="3581400"/>
          </a:xfrm>
        </p:spPr>
      </p:pic>
      <p:sp>
        <p:nvSpPr>
          <p:cNvPr id="5" name="Content Placeholder 4"/>
          <p:cNvSpPr>
            <a:spLocks noGrp="1"/>
          </p:cNvSpPr>
          <p:nvPr>
            <p:ph sz="half" idx="2"/>
          </p:nvPr>
        </p:nvSpPr>
        <p:spPr>
          <a:xfrm>
            <a:off x="5877009" y="1778923"/>
            <a:ext cx="5494801" cy="4214554"/>
          </a:xfrm>
        </p:spPr>
        <p:txBody>
          <a:bodyPr>
            <a:normAutofit fontScale="77500" lnSpcReduction="20000"/>
          </a:bodyPr>
          <a:lstStyle/>
          <a:p>
            <a:r>
              <a:rPr lang="en-US" dirty="0"/>
              <a:t>Nullity action by tax debtors or mortgagors take effect after:</a:t>
            </a:r>
          </a:p>
          <a:p>
            <a:r>
              <a:rPr lang="en-US" dirty="0"/>
              <a:t>Payment nullity:</a:t>
            </a:r>
          </a:p>
          <a:p>
            <a:pPr lvl="1"/>
            <a:r>
              <a:rPr lang="en-US" dirty="0"/>
              <a:t>Past and post-sale statutory impositions paid, including interest and penalties</a:t>
            </a:r>
          </a:p>
          <a:p>
            <a:pPr lvl="1"/>
            <a:r>
              <a:rPr lang="en-US" dirty="0"/>
              <a:t>10% per annum interest</a:t>
            </a:r>
          </a:p>
          <a:p>
            <a:pPr lvl="1"/>
            <a:r>
              <a:rPr lang="en-US" dirty="0"/>
              <a:t>Exception – proof of payment</a:t>
            </a:r>
          </a:p>
          <a:p>
            <a:r>
              <a:rPr lang="en-US" dirty="0"/>
              <a:t>Redemption Nullity</a:t>
            </a:r>
          </a:p>
          <a:p>
            <a:pPr lvl="1"/>
            <a:r>
              <a:rPr lang="en-US" dirty="0"/>
              <a:t>Past and post-sale statutory impositions paid, including interest and penalties</a:t>
            </a:r>
          </a:p>
          <a:p>
            <a:pPr lvl="1"/>
            <a:r>
              <a:rPr lang="en-US" dirty="0"/>
              <a:t>All costs</a:t>
            </a:r>
          </a:p>
          <a:p>
            <a:pPr lvl="1"/>
            <a:r>
              <a:rPr lang="en-US" dirty="0"/>
              <a:t>5% penalty and 12% per annum on all statutory impositions</a:t>
            </a:r>
          </a:p>
          <a:p>
            <a:r>
              <a:rPr lang="en-US" dirty="0"/>
              <a:t>Payment to tax collector who then reimburses tax sale purchaser or purchaser of adjudicated property</a:t>
            </a:r>
          </a:p>
          <a:p>
            <a:r>
              <a:rPr lang="en-US" dirty="0"/>
              <a:t>La RS 47:2290</a:t>
            </a:r>
          </a:p>
          <a:p>
            <a:pPr lvl="1"/>
            <a:endParaRPr lang="en-US" dirty="0"/>
          </a:p>
        </p:txBody>
      </p:sp>
    </p:spTree>
    <p:extLst>
      <p:ext uri="{BB962C8B-B14F-4D97-AF65-F5344CB8AC3E}">
        <p14:creationId xmlns:p14="http://schemas.microsoft.com/office/powerpoint/2010/main" val="7811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Adjudicated Property</a:t>
            </a:r>
          </a:p>
        </p:txBody>
      </p:sp>
      <p:sp>
        <p:nvSpPr>
          <p:cNvPr id="3" name="Content Placeholder 2"/>
          <p:cNvSpPr>
            <a:spLocks noGrp="1"/>
          </p:cNvSpPr>
          <p:nvPr>
            <p:ph idx="1"/>
          </p:nvPr>
        </p:nvSpPr>
        <p:spPr>
          <a:xfrm>
            <a:off x="1080654" y="1936864"/>
            <a:ext cx="10465724" cy="4281055"/>
          </a:xfrm>
        </p:spPr>
        <p:txBody>
          <a:bodyPr>
            <a:normAutofit fontScale="92500" lnSpcReduction="10000"/>
          </a:bodyPr>
          <a:lstStyle/>
          <a:p>
            <a:r>
              <a:rPr lang="en-US" dirty="0">
                <a:hlinkClick r:id="rId2"/>
              </a:rPr>
              <a:t>www.parishtaxland.com</a:t>
            </a:r>
            <a:endParaRPr lang="en-US" dirty="0"/>
          </a:p>
          <a:p>
            <a:r>
              <a:rPr lang="en-US" dirty="0"/>
              <a:t>47:2122 property of which tax sale title is acquired by a political subdivision pursuant to RS 47:2196</a:t>
            </a:r>
          </a:p>
          <a:p>
            <a:r>
              <a:rPr lang="en-US" dirty="0"/>
              <a:t>No one bought the tax sale certificate.</a:t>
            </a:r>
          </a:p>
          <a:p>
            <a:r>
              <a:rPr lang="en-US" dirty="0"/>
              <a:t>“additional reasonable steps to attempt to provide notice to the property owner before selling his property, if it is practicable to do so.”  </a:t>
            </a:r>
            <a:r>
              <a:rPr lang="en-US" i="1" dirty="0"/>
              <a:t>Jones v. Flowers </a:t>
            </a:r>
            <a:r>
              <a:rPr lang="en-US" dirty="0"/>
              <a:t>(2006)</a:t>
            </a:r>
          </a:p>
          <a:p>
            <a:r>
              <a:rPr lang="en-US" dirty="0"/>
              <a:t>Constitutional redemption period still applies </a:t>
            </a:r>
          </a:p>
          <a:p>
            <a:r>
              <a:rPr lang="en-US" dirty="0"/>
              <a:t>18 month provision (La. Const.) BUT must be declared blighted or abandoned BEFORE adjudication.  </a:t>
            </a:r>
            <a:r>
              <a:rPr lang="en-US" i="1" dirty="0"/>
              <a:t>Smith v. Brumfield</a:t>
            </a:r>
            <a:r>
              <a:rPr lang="en-US" dirty="0"/>
              <a:t>, 133 So.3d 70, 78 (La. App. 4 Cir. 1/15/14) citing </a:t>
            </a:r>
            <a:r>
              <a:rPr lang="en-US" i="1" dirty="0"/>
              <a:t>Padilla v. Schwartz</a:t>
            </a:r>
            <a:r>
              <a:rPr lang="en-US" dirty="0"/>
              <a:t>, 11 So.3d 6, 12 (La. App. 4 Cir. 3/11/09)</a:t>
            </a:r>
          </a:p>
          <a:p>
            <a:r>
              <a:rPr lang="en-US" dirty="0"/>
              <a:t>More than one political subdivision = first in time…sale or redemption – inchoate - public records Doctrine - An instrument involving immovable property shall have effect against third persons only from the time it is filed for registry in the parish where the property is located. </a:t>
            </a:r>
            <a:r>
              <a:rPr lang="en-US" dirty="0">
                <a:hlinkClick r:id="rId3"/>
              </a:rPr>
              <a:t>La. C.C. art. 1839</a:t>
            </a:r>
            <a:r>
              <a:rPr lang="en-US" dirty="0"/>
              <a:t>. </a:t>
            </a:r>
          </a:p>
        </p:txBody>
      </p:sp>
    </p:spTree>
    <p:extLst>
      <p:ext uri="{BB962C8B-B14F-4D97-AF65-F5344CB8AC3E}">
        <p14:creationId xmlns:p14="http://schemas.microsoft.com/office/powerpoint/2010/main" val="13776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the end…..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475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happens to the claims and liens of other political subdivisions?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La. R.S. 47:2160 – Tax sale title to property shall not affect, invalidate or extinguish the claim of another political subdivision for the taxes due on the property that were not included in the bid price.  </a:t>
            </a:r>
          </a:p>
          <a:p>
            <a:r>
              <a:rPr lang="en-US" dirty="0"/>
              <a:t>La. R.S. 47:2196 – If the tax sale bid is not at least equal to the statutory impositions, costs, and interest, the tax collector shall bid in tax sale title to the property for the political subdivision.</a:t>
            </a:r>
          </a:p>
          <a:p>
            <a:r>
              <a:rPr lang="en-US" dirty="0"/>
              <a:t>Inchoate situation</a:t>
            </a:r>
          </a:p>
          <a:p>
            <a:r>
              <a:rPr lang="en-US" i="1" dirty="0"/>
              <a:t>City of Donaldsonville v. </a:t>
            </a:r>
            <a:r>
              <a:rPr lang="en-US" i="1" dirty="0" err="1"/>
              <a:t>Diez</a:t>
            </a:r>
            <a:r>
              <a:rPr lang="en-US" i="1" dirty="0"/>
              <a:t> </a:t>
            </a:r>
            <a:r>
              <a:rPr lang="en-US" dirty="0"/>
              <a:t>(La.App.1</a:t>
            </a:r>
            <a:r>
              <a:rPr lang="en-US" baseline="30000" dirty="0"/>
              <a:t>st</a:t>
            </a:r>
            <a:r>
              <a:rPr lang="en-US" dirty="0"/>
              <a:t> Cir. 2017)</a:t>
            </a:r>
          </a:p>
          <a:p>
            <a:r>
              <a:rPr lang="en-US" dirty="0"/>
              <a:t>Mennonite Notice v. Quitclaim Deed</a:t>
            </a:r>
          </a:p>
          <a:p>
            <a:r>
              <a:rPr lang="en-US" dirty="0"/>
              <a:t>La. R.S. 47:2212.  This law specifically states that no notice is required by Calcasieu Parish when selling adjudicated property to any other political subdivision created by Calcasieu Parish and that all outstanding tax liens, assessments, penalties, or other charges shall be contemporaneously cancelled with the sale.</a:t>
            </a:r>
          </a:p>
        </p:txBody>
      </p:sp>
    </p:spTree>
    <p:extLst>
      <p:ext uri="{BB962C8B-B14F-4D97-AF65-F5344CB8AC3E}">
        <p14:creationId xmlns:p14="http://schemas.microsoft.com/office/powerpoint/2010/main" val="4585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95" y="685799"/>
            <a:ext cx="9800705" cy="2298469"/>
          </a:xfrm>
        </p:spPr>
        <p:txBody>
          <a:bodyPr>
            <a:normAutofit fontScale="90000"/>
          </a:bodyPr>
          <a:lstStyle/>
          <a:p>
            <a:r>
              <a:rPr lang="en-US" b="1" dirty="0"/>
              <a:t>What happens when a political subdivision places a yearly moratorium on redemptions during a particularly busy time, such a tax collection season?</a:t>
            </a:r>
            <a:br>
              <a:rPr lang="en-US" dirty="0"/>
            </a:br>
            <a:endParaRPr lang="en-US" dirty="0"/>
          </a:p>
        </p:txBody>
      </p:sp>
      <p:sp>
        <p:nvSpPr>
          <p:cNvPr id="3" name="Content Placeholder 2"/>
          <p:cNvSpPr>
            <a:spLocks noGrp="1"/>
          </p:cNvSpPr>
          <p:nvPr>
            <p:ph idx="1"/>
          </p:nvPr>
        </p:nvSpPr>
        <p:spPr>
          <a:xfrm>
            <a:off x="1030778" y="3192086"/>
            <a:ext cx="9942022" cy="2675313"/>
          </a:xfrm>
        </p:spPr>
        <p:txBody>
          <a:bodyPr/>
          <a:lstStyle/>
          <a:p>
            <a:endParaRPr lang="en-US" dirty="0"/>
          </a:p>
        </p:txBody>
      </p:sp>
    </p:spTree>
    <p:extLst>
      <p:ext uri="{BB962C8B-B14F-4D97-AF65-F5344CB8AC3E}">
        <p14:creationId xmlns:p14="http://schemas.microsoft.com/office/powerpoint/2010/main" val="380015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Can a political subdivision donate adjudicated property?</a:t>
            </a:r>
            <a:br>
              <a:rPr lang="en-US" dirty="0"/>
            </a:br>
            <a:endParaRPr lang="en-US" dirty="0"/>
          </a:p>
        </p:txBody>
      </p:sp>
      <p:sp>
        <p:nvSpPr>
          <p:cNvPr id="3" name="Content Placeholder 2"/>
          <p:cNvSpPr>
            <a:spLocks noGrp="1"/>
          </p:cNvSpPr>
          <p:nvPr>
            <p:ph idx="1"/>
          </p:nvPr>
        </p:nvSpPr>
        <p:spPr/>
        <p:txBody>
          <a:bodyPr/>
          <a:lstStyle/>
          <a:p>
            <a:r>
              <a:rPr lang="en-US" dirty="0"/>
              <a:t>State statute allows the donation of adjudicated property, but only to the extent allowed by the Louisiana Constitution.  La. R.S. 47:2205. </a:t>
            </a:r>
          </a:p>
          <a:p>
            <a:r>
              <a:rPr lang="en-US" dirty="0" err="1"/>
              <a:t>Cabelas</a:t>
            </a:r>
            <a:r>
              <a:rPr lang="en-US" dirty="0"/>
              <a:t>’ analysis: (1) Public Purpose; (2) Not Gratuitous; (3) Proportional Benefit</a:t>
            </a:r>
          </a:p>
          <a:p>
            <a:r>
              <a:rPr lang="en-US" dirty="0"/>
              <a:t>Due process requirements set forth in the statute must still be followed.  La. R.S. 47:2201-2209.</a:t>
            </a:r>
          </a:p>
          <a:p>
            <a:r>
              <a:rPr lang="en-US" b="1" dirty="0" err="1"/>
              <a:t>Cabelas</a:t>
            </a:r>
            <a:r>
              <a:rPr lang="en-US" b="1" dirty="0"/>
              <a:t> also relevant for the “no minimum bid” situation when unique circumstances apply.</a:t>
            </a:r>
            <a:endParaRPr lang="en-US" dirty="0"/>
          </a:p>
        </p:txBody>
      </p:sp>
    </p:spTree>
    <p:extLst>
      <p:ext uri="{BB962C8B-B14F-4D97-AF65-F5344CB8AC3E}">
        <p14:creationId xmlns:p14="http://schemas.microsoft.com/office/powerpoint/2010/main" val="41123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156" y="203661"/>
            <a:ext cx="9601200" cy="1485900"/>
          </a:xfrm>
        </p:spPr>
        <p:txBody>
          <a:bodyPr/>
          <a:lstStyle/>
          <a:p>
            <a:r>
              <a:rPr lang="en-US" dirty="0"/>
              <a:t>Tax </a:t>
            </a:r>
            <a:r>
              <a:rPr lang="en-US" i="1" dirty="0"/>
              <a:t>Sale</a:t>
            </a:r>
          </a:p>
        </p:txBody>
      </p:sp>
      <p:sp>
        <p:nvSpPr>
          <p:cNvPr id="3" name="Content Placeholder 2"/>
          <p:cNvSpPr>
            <a:spLocks noGrp="1"/>
          </p:cNvSpPr>
          <p:nvPr>
            <p:ph idx="1"/>
          </p:nvPr>
        </p:nvSpPr>
        <p:spPr>
          <a:xfrm>
            <a:off x="773084" y="798022"/>
            <a:ext cx="11238807" cy="5935287"/>
          </a:xfrm>
        </p:spPr>
        <p:txBody>
          <a:bodyPr>
            <a:normAutofit lnSpcReduction="10000"/>
          </a:bodyPr>
          <a:lstStyle/>
          <a:p>
            <a:r>
              <a:rPr lang="en-US" dirty="0"/>
              <a:t>14</a:t>
            </a:r>
            <a:r>
              <a:rPr lang="en-US" baseline="30000" dirty="0"/>
              <a:t>th</a:t>
            </a:r>
            <a:r>
              <a:rPr lang="en-US" dirty="0"/>
              <a:t> Amendment to the US Constitution &amp; La. Const. art. I, § 2:  Deprivation of property by adjudication must be preceded by notice and an opportunity to be heard appropriate to the nature of the case.</a:t>
            </a:r>
          </a:p>
          <a:p>
            <a:r>
              <a:rPr lang="en-US" dirty="0"/>
              <a:t>Notice – reasonably calculated under all circumstances to apprise interested parties of the pendency of the action and afford them an opportunity to present their objections</a:t>
            </a:r>
          </a:p>
          <a:p>
            <a:r>
              <a:rPr lang="en-US" i="1" dirty="0"/>
              <a:t>Mennonite Bd. Of Missions v. Adams </a:t>
            </a:r>
            <a:r>
              <a:rPr lang="en-US" dirty="0"/>
              <a:t>(1983) – Sale of property for nonpayment of taxes affects property right protected by 14</a:t>
            </a:r>
            <a:r>
              <a:rPr lang="en-US" baseline="30000" dirty="0"/>
              <a:t>th</a:t>
            </a:r>
            <a:r>
              <a:rPr lang="en-US" dirty="0"/>
              <a:t> Amendment.</a:t>
            </a:r>
          </a:p>
          <a:p>
            <a:pPr lvl="1"/>
            <a:r>
              <a:rPr lang="en-US" dirty="0"/>
              <a:t>Notice by mail or other means…if name and address are reasonably ascertainable….</a:t>
            </a:r>
          </a:p>
          <a:p>
            <a:pPr lvl="1"/>
            <a:r>
              <a:rPr lang="en-US" dirty="0"/>
              <a:t>Louisiana – Art. VII, § 25(A) of the La. Constitution requires tax collector to provide notice “in the manner provided by law” of the tax delinquency and the tax sale to all owners of record of any interest in the property.</a:t>
            </a:r>
          </a:p>
          <a:p>
            <a:r>
              <a:rPr lang="en-US" dirty="0"/>
              <a:t>Substantial revisions in 2008 (ACT 819) effective 1/1/09</a:t>
            </a:r>
          </a:p>
          <a:p>
            <a:r>
              <a:rPr lang="en-US" dirty="0"/>
              <a:t>Property owner fails to pay </a:t>
            </a:r>
            <a:r>
              <a:rPr lang="en-US" i="1" dirty="0"/>
              <a:t>ad </a:t>
            </a:r>
            <a:r>
              <a:rPr lang="en-US" i="1" dirty="0" err="1"/>
              <a:t>valorum</a:t>
            </a:r>
            <a:r>
              <a:rPr lang="en-US" i="1" dirty="0"/>
              <a:t> </a:t>
            </a:r>
            <a:r>
              <a:rPr lang="en-US" dirty="0"/>
              <a:t>taxes = political subdivision has a lien by operation of law against the property for the payment of the unpaid taxes.  Tax roll is filed in recorder’s office -- serves as a legal mortgage after December 31 of that year.</a:t>
            </a:r>
          </a:p>
          <a:p>
            <a:r>
              <a:rPr lang="en-US" dirty="0"/>
              <a:t>The auction is for a tax sale title/tax sale certificate (La. RS 47:2155) –transfer of ownership of the property or termination of interests in the property occurs at the back end of the process (after redemptive period). </a:t>
            </a:r>
          </a:p>
        </p:txBody>
      </p:sp>
    </p:spTree>
    <p:extLst>
      <p:ext uri="{BB962C8B-B14F-4D97-AF65-F5344CB8AC3E}">
        <p14:creationId xmlns:p14="http://schemas.microsoft.com/office/powerpoint/2010/main" val="3590339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1"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Now Officially Clear as Mud…..</a:t>
            </a:r>
          </a:p>
        </p:txBody>
      </p:sp>
      <p:pic>
        <p:nvPicPr>
          <p:cNvPr id="9" name="Content Placeholder 8" descr="Riflusso1: Pensierino. Quel giorno che ho scoperto che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40168" y="1297132"/>
            <a:ext cx="2435197" cy="2170031"/>
          </a:xfrm>
        </p:spPr>
      </p:pic>
      <p:pic>
        <p:nvPicPr>
          <p:cNvPr id="7" name="Content Placeholder 6" descr="&lt;strong&gt;Mud&lt;/strong&gt; Bathing | Flickr - Photo Shar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4894" y="2783032"/>
            <a:ext cx="4717906" cy="3538430"/>
          </a:xfrm>
        </p:spPr>
      </p:pic>
      <p:pic>
        <p:nvPicPr>
          <p:cNvPr id="11" name="Content Placeholder 3" descr="Making vibrant videos – Teaching and Learning Innovation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96" y="3609660"/>
            <a:ext cx="3083074" cy="2558935"/>
          </a:xfrm>
          <a:prstGeom prst="rect">
            <a:avLst/>
          </a:prstGeom>
        </p:spPr>
      </p:pic>
    </p:spTree>
    <p:extLst>
      <p:ext uri="{BB962C8B-B14F-4D97-AF65-F5344CB8AC3E}">
        <p14:creationId xmlns:p14="http://schemas.microsoft.com/office/powerpoint/2010/main" val="48702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058400" cy="785553"/>
          </a:xfrm>
        </p:spPr>
        <p:txBody>
          <a:bodyPr/>
          <a:lstStyle/>
          <a:p>
            <a:r>
              <a:rPr lang="en-US" dirty="0"/>
              <a:t>Tax Sale Title = Tax Lien</a:t>
            </a:r>
          </a:p>
        </p:txBody>
      </p:sp>
      <p:sp>
        <p:nvSpPr>
          <p:cNvPr id="3" name="Content Placeholder 2"/>
          <p:cNvSpPr>
            <a:spLocks noGrp="1"/>
          </p:cNvSpPr>
          <p:nvPr>
            <p:ph idx="1"/>
          </p:nvPr>
        </p:nvSpPr>
        <p:spPr>
          <a:xfrm>
            <a:off x="1080654" y="1471352"/>
            <a:ext cx="10748357" cy="5087389"/>
          </a:xfrm>
        </p:spPr>
        <p:txBody>
          <a:bodyPr>
            <a:normAutofit fontScale="92500" lnSpcReduction="20000"/>
          </a:bodyPr>
          <a:lstStyle/>
          <a:p>
            <a:r>
              <a:rPr lang="en-US" dirty="0"/>
              <a:t>Tax lien with future rights of ownership after: (1) due notice to all ””tax sale parties” + (2) expiration of the redemptive period.</a:t>
            </a:r>
          </a:p>
          <a:p>
            <a:r>
              <a:rPr lang="en-US" dirty="0"/>
              <a:t>La Supreme Ct in </a:t>
            </a:r>
            <a:r>
              <a:rPr lang="en-US" i="1" dirty="0"/>
              <a:t>Central Properties v. Fairway </a:t>
            </a:r>
            <a:r>
              <a:rPr lang="en-US" i="1" dirty="0" err="1"/>
              <a:t>Gardenhomes</a:t>
            </a:r>
            <a:r>
              <a:rPr lang="en-US" i="1" dirty="0"/>
              <a:t> </a:t>
            </a:r>
            <a:r>
              <a:rPr lang="en-US" dirty="0"/>
              <a:t>(La. 2017) – “as well as the filing of  suit to quiet title”</a:t>
            </a:r>
          </a:p>
          <a:p>
            <a:r>
              <a:rPr lang="en-US" dirty="0"/>
              <a:t>Debt already owed to the state with an option to take further action after 3 years (redemptive period has expired)</a:t>
            </a:r>
          </a:p>
          <a:p>
            <a:r>
              <a:rPr lang="en-US" dirty="0"/>
              <a:t>La. Constitution article VII, Section 25 states “There shall be no forfeiture of property for nonpayment of taxes.”</a:t>
            </a:r>
          </a:p>
          <a:p>
            <a:r>
              <a:rPr lang="en-US" dirty="0"/>
              <a:t>La. R.S. 47:2155(C) states: “The tax sale certificate contemplated by this Section is a tax deed for purposes of Article VII, Sec. 25 of the Louisiana Constitution.”</a:t>
            </a:r>
          </a:p>
          <a:p>
            <a:r>
              <a:rPr lang="en-US" dirty="0"/>
              <a:t>La. RS 47:2121(B) Effect of tax sale on property interest….no tax sale shall transfer or terminate the property interest of any person in tax sale property or adjudicated property until that person has been duly notified and both the redemptive period and any right held by that person to assert a payment or redemption nullity under RS 47:2286 have terminated.</a:t>
            </a:r>
          </a:p>
          <a:p>
            <a:r>
              <a:rPr lang="en-US" dirty="0"/>
              <a:t>La. RS 47:2286 – 2287</a:t>
            </a:r>
          </a:p>
          <a:p>
            <a:r>
              <a:rPr lang="en-US" dirty="0"/>
              <a:t>La. RS 47:2121(C) – …..after redemption period – tax sale title transfers to holder – ownership of the tax sale property free of ownership and other interests, claims, or encumbrances held by all duly notified persons…..</a:t>
            </a:r>
          </a:p>
          <a:p>
            <a:pPr marL="0" indent="0">
              <a:buNone/>
            </a:pPr>
            <a:endParaRPr lang="en-US" dirty="0"/>
          </a:p>
        </p:txBody>
      </p:sp>
    </p:spTree>
    <p:extLst>
      <p:ext uri="{BB962C8B-B14F-4D97-AF65-F5344CB8AC3E}">
        <p14:creationId xmlns:p14="http://schemas.microsoft.com/office/powerpoint/2010/main" val="269521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Tax Sale: </a:t>
            </a:r>
          </a:p>
        </p:txBody>
      </p:sp>
      <p:sp>
        <p:nvSpPr>
          <p:cNvPr id="3" name="Content Placeholder 2"/>
          <p:cNvSpPr>
            <a:spLocks noGrp="1"/>
          </p:cNvSpPr>
          <p:nvPr>
            <p:ph sz="half" idx="1"/>
          </p:nvPr>
        </p:nvSpPr>
        <p:spPr>
          <a:xfrm>
            <a:off x="5627715" y="1712421"/>
            <a:ext cx="5345085" cy="4247804"/>
          </a:xfrm>
        </p:spPr>
        <p:txBody>
          <a:bodyPr>
            <a:normAutofit fontScale="92500" lnSpcReduction="20000"/>
          </a:bodyPr>
          <a:lstStyle/>
          <a:p>
            <a:r>
              <a:rPr lang="en-US" dirty="0"/>
              <a:t>CMRRR to each tax sale party (La. RS 47:2153)</a:t>
            </a:r>
          </a:p>
          <a:p>
            <a:r>
              <a:rPr lang="en-US" dirty="0"/>
              <a:t>b/c of State law….not b/c CMRRR required for due process -- </a:t>
            </a:r>
            <a:r>
              <a:rPr lang="en-US" i="1" dirty="0"/>
              <a:t>Jones v. Flowers </a:t>
            </a:r>
            <a:r>
              <a:rPr lang="en-US" dirty="0"/>
              <a:t>(2006)</a:t>
            </a:r>
          </a:p>
          <a:p>
            <a:r>
              <a:rPr lang="en-US" dirty="0"/>
              <a:t>ACT 823 (2010) revised 45:2153(A)  </a:t>
            </a:r>
            <a:r>
              <a:rPr lang="en-US" strike="sngStrike" dirty="0"/>
              <a:t>United States mail postage prepaid to</a:t>
            </a:r>
            <a:r>
              <a:rPr lang="en-US" dirty="0"/>
              <a:t> -- </a:t>
            </a:r>
            <a:r>
              <a:rPr lang="en-US" u="sng" dirty="0"/>
              <a:t>CMRRR </a:t>
            </a:r>
          </a:p>
          <a:p>
            <a:r>
              <a:rPr lang="en-US" dirty="0"/>
              <a:t>La. RS 47:2153(C)(1) – Absence of actual notice of the sale to a tax sale party, including a transferee, or the demonstration of reasonable effort to provide notice, where name and address of tax sale party were reasonably ascertainable or where the transfer was recorded after the tax collector completed his pre-sale tax sale party research, the tax collector shall cancel the sale of the property and refund the tax sale purchaser the tax sale purchase price.</a:t>
            </a:r>
          </a:p>
        </p:txBody>
      </p:sp>
      <p:pic>
        <p:nvPicPr>
          <p:cNvPr id="5" name="Content Placeholder 4" descr="Wood &lt;strong&gt;Sign&lt;/strong&gt; &amp; &lt;strong&gt;Mailbox&lt;/strong&g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29913" y="2037021"/>
            <a:ext cx="4448175" cy="2965450"/>
          </a:xfrm>
        </p:spPr>
      </p:pic>
    </p:spTree>
    <p:extLst>
      <p:ext uri="{BB962C8B-B14F-4D97-AF65-F5344CB8AC3E}">
        <p14:creationId xmlns:p14="http://schemas.microsoft.com/office/powerpoint/2010/main" val="376657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589" y="685800"/>
            <a:ext cx="10000211" cy="1284316"/>
          </a:xfrm>
        </p:spPr>
        <p:txBody>
          <a:bodyPr>
            <a:normAutofit/>
          </a:bodyPr>
          <a:lstStyle/>
          <a:p>
            <a:r>
              <a:rPr lang="en-US" dirty="0"/>
              <a:t>Pre-Sale Tax Notice – </a:t>
            </a:r>
          </a:p>
        </p:txBody>
      </p:sp>
      <p:sp>
        <p:nvSpPr>
          <p:cNvPr id="3" name="Content Placeholder 2"/>
          <p:cNvSpPr>
            <a:spLocks noGrp="1"/>
          </p:cNvSpPr>
          <p:nvPr>
            <p:ph idx="1"/>
          </p:nvPr>
        </p:nvSpPr>
        <p:spPr>
          <a:xfrm>
            <a:off x="972589" y="1820486"/>
            <a:ext cx="10947862" cy="4896197"/>
          </a:xfrm>
        </p:spPr>
        <p:txBody>
          <a:bodyPr>
            <a:normAutofit/>
          </a:bodyPr>
          <a:lstStyle/>
          <a:p>
            <a:r>
              <a:rPr lang="en-US" dirty="0"/>
              <a:t>Pre-1/1/09 (prior to ACT 819) – Critical/Absolute nullity created leading to no real SOL on time period to take action challenging sale.</a:t>
            </a:r>
          </a:p>
          <a:p>
            <a:r>
              <a:rPr lang="en-US" dirty="0"/>
              <a:t>Post 1/1/09 notices = different kind of result </a:t>
            </a:r>
          </a:p>
          <a:p>
            <a:r>
              <a:rPr lang="en-US" dirty="0"/>
              <a:t>Relative nullities v. absolute nullity</a:t>
            </a:r>
          </a:p>
          <a:p>
            <a:r>
              <a:rPr lang="en-US" i="1" dirty="0"/>
              <a:t>Adair Asset Management, LLC v. </a:t>
            </a:r>
            <a:r>
              <a:rPr lang="en-US" i="1" dirty="0" err="1"/>
              <a:t>Turney</a:t>
            </a:r>
            <a:r>
              <a:rPr lang="en-US" dirty="0"/>
              <a:t>, 2016 WL 2342353 (</a:t>
            </a:r>
            <a:r>
              <a:rPr lang="en-US" dirty="0" err="1"/>
              <a:t>La.App</a:t>
            </a:r>
            <a:r>
              <a:rPr lang="en-US" dirty="0"/>
              <a:t>. 2 Cir. 5/4/16)</a:t>
            </a:r>
          </a:p>
          <a:p>
            <a:r>
              <a:rPr lang="en-US" dirty="0"/>
              <a:t>Any deficiencies in pre-sale notice cured by post-sale redemption notice. </a:t>
            </a:r>
          </a:p>
          <a:p>
            <a:r>
              <a:rPr lang="en-US" dirty="0"/>
              <a:t>Pre sale notice is no longer the important notice</a:t>
            </a:r>
          </a:p>
          <a:p>
            <a:r>
              <a:rPr lang="en-US" dirty="0"/>
              <a:t>2010 tax sale analyzed</a:t>
            </a:r>
          </a:p>
          <a:p>
            <a:r>
              <a:rPr lang="en-US" dirty="0"/>
              <a:t>Trial court held that deficiencies in pre-sale notice resulted in null sale</a:t>
            </a:r>
          </a:p>
          <a:p>
            <a:r>
              <a:rPr lang="en-US" dirty="0"/>
              <a:t>New statutory regime analyzed </a:t>
            </a:r>
          </a:p>
          <a:p>
            <a:r>
              <a:rPr lang="en-US" dirty="0"/>
              <a:t>Supreme Court discussed </a:t>
            </a:r>
            <a:r>
              <a:rPr lang="en-US" i="1" dirty="0"/>
              <a:t>Adair Asset v. </a:t>
            </a:r>
            <a:r>
              <a:rPr lang="en-US" i="1" dirty="0" err="1"/>
              <a:t>Turney</a:t>
            </a:r>
            <a:r>
              <a:rPr lang="en-US" i="1" dirty="0"/>
              <a:t> </a:t>
            </a:r>
            <a:r>
              <a:rPr lang="en-US" dirty="0"/>
              <a:t>in</a:t>
            </a:r>
            <a:r>
              <a:rPr lang="en-US" i="1" dirty="0"/>
              <a:t> Central Properties </a:t>
            </a:r>
          </a:p>
          <a:p>
            <a:pPr marL="0" indent="0">
              <a:buNone/>
            </a:pPr>
            <a:endParaRPr lang="en-US" dirty="0"/>
          </a:p>
        </p:txBody>
      </p:sp>
    </p:spTree>
    <p:extLst>
      <p:ext uri="{BB962C8B-B14F-4D97-AF65-F5344CB8AC3E}">
        <p14:creationId xmlns:p14="http://schemas.microsoft.com/office/powerpoint/2010/main" val="7887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6211" y="407324"/>
            <a:ext cx="11272058" cy="1246909"/>
          </a:xfrm>
        </p:spPr>
        <p:txBody>
          <a:bodyPr/>
          <a:lstStyle/>
          <a:p>
            <a:r>
              <a:rPr lang="en-US" dirty="0"/>
              <a:t>How Many Ways Can a Tax Sale be Nullified?</a:t>
            </a:r>
          </a:p>
        </p:txBody>
      </p:sp>
      <p:pic>
        <p:nvPicPr>
          <p:cNvPr id="7" name="Content Placeholder 6" descr="5 Typical Job Search Problems And How To Solve Them"/>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5920" y="1745211"/>
            <a:ext cx="3374967" cy="4031211"/>
          </a:xfrm>
        </p:spPr>
      </p:pic>
      <p:sp>
        <p:nvSpPr>
          <p:cNvPr id="6" name="Content Placeholder 5"/>
          <p:cNvSpPr>
            <a:spLocks noGrp="1"/>
          </p:cNvSpPr>
          <p:nvPr>
            <p:ph sz="half" idx="2"/>
          </p:nvPr>
        </p:nvSpPr>
        <p:spPr>
          <a:xfrm>
            <a:off x="5436524" y="1454726"/>
            <a:ext cx="6026727" cy="4696691"/>
          </a:xfrm>
        </p:spPr>
        <p:txBody>
          <a:bodyPr>
            <a:normAutofit/>
          </a:bodyPr>
          <a:lstStyle/>
          <a:p>
            <a:r>
              <a:rPr lang="en-US" b="1" u="sng" dirty="0"/>
              <a:t>Relative Nullities: (La. 47:2286)</a:t>
            </a:r>
          </a:p>
          <a:p>
            <a:r>
              <a:rPr lang="en-US" dirty="0"/>
              <a:t>Payment nullity </a:t>
            </a:r>
          </a:p>
          <a:p>
            <a:r>
              <a:rPr lang="en-US" dirty="0"/>
              <a:t>Redemption Nullity – Includes lack of notice*</a:t>
            </a:r>
          </a:p>
          <a:p>
            <a:r>
              <a:rPr lang="en-US" dirty="0"/>
              <a:t>47:2162 Nullity (tax sale certificate purchased by tax collector or assessor or someone on their behalf)</a:t>
            </a:r>
          </a:p>
          <a:p>
            <a:r>
              <a:rPr lang="en-US" b="1" u="sng" dirty="0"/>
              <a:t>Still Have Water Seeping Out of the Bucket….</a:t>
            </a:r>
          </a:p>
          <a:p>
            <a:r>
              <a:rPr lang="en-US" dirty="0"/>
              <a:t>Pre-tax sale notice</a:t>
            </a:r>
          </a:p>
          <a:p>
            <a:r>
              <a:rPr lang="en-US" dirty="0"/>
              <a:t>ID Tax notice parties</a:t>
            </a:r>
          </a:p>
          <a:p>
            <a:r>
              <a:rPr lang="en-US" dirty="0"/>
              <a:t>Post Sale Notice (addressed by SCT in </a:t>
            </a:r>
            <a:r>
              <a:rPr lang="en-US" i="1" dirty="0"/>
              <a:t>Central Properties v. Fairway </a:t>
            </a:r>
            <a:r>
              <a:rPr lang="en-US" i="1" dirty="0" err="1"/>
              <a:t>Gardenhomes</a:t>
            </a:r>
            <a:r>
              <a:rPr lang="en-US" dirty="0"/>
              <a:t>)</a:t>
            </a:r>
          </a:p>
        </p:txBody>
      </p:sp>
      <p:pic>
        <p:nvPicPr>
          <p:cNvPr id="8" name="Content Placeholder 3" descr="virtualme2012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320" y="4183735"/>
            <a:ext cx="288027" cy="450267"/>
          </a:xfrm>
          <a:prstGeom prst="rect">
            <a:avLst/>
          </a:prstGeom>
        </p:spPr>
      </p:pic>
    </p:spTree>
    <p:extLst>
      <p:ext uri="{BB962C8B-B14F-4D97-AF65-F5344CB8AC3E}">
        <p14:creationId xmlns:p14="http://schemas.microsoft.com/office/powerpoint/2010/main" val="222343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Nullity </a:t>
            </a:r>
          </a:p>
        </p:txBody>
      </p:sp>
      <p:sp>
        <p:nvSpPr>
          <p:cNvPr id="3" name="Content Placeholder 2"/>
          <p:cNvSpPr>
            <a:spLocks noGrp="1"/>
          </p:cNvSpPr>
          <p:nvPr>
            <p:ph sz="half" idx="1"/>
          </p:nvPr>
        </p:nvSpPr>
        <p:spPr>
          <a:xfrm>
            <a:off x="6375862" y="2171700"/>
            <a:ext cx="4447786" cy="3581401"/>
          </a:xfrm>
        </p:spPr>
        <p:txBody>
          <a:bodyPr>
            <a:normAutofit fontScale="92500" lnSpcReduction="10000"/>
          </a:bodyPr>
          <a:lstStyle/>
          <a:p>
            <a:r>
              <a:rPr lang="en-US" dirty="0"/>
              <a:t>Defined in statute -  La. RS 47:2122(8)</a:t>
            </a:r>
          </a:p>
          <a:p>
            <a:r>
              <a:rPr lang="en-US" dirty="0"/>
              <a:t>A nullity arising from payment of taxes prior to a tax sale, including payment based on dual assessment.</a:t>
            </a:r>
          </a:p>
          <a:p>
            <a:r>
              <a:rPr lang="en-US" dirty="0"/>
              <a:t>La RS 47:2133 – If tax collector determines that statutory impositions were paid prior to tax sale or that the tax sale was conducted in violation of a stay under federal bankruptcy law, cancels the tax sale and reimburses tax sale purchaser the bid price.</a:t>
            </a:r>
          </a:p>
          <a:p>
            <a:endParaRPr lang="en-US" dirty="0"/>
          </a:p>
          <a:p>
            <a:endParaRPr lang="en-US" dirty="0"/>
          </a:p>
        </p:txBody>
      </p:sp>
      <p:pic>
        <p:nvPicPr>
          <p:cNvPr id="5" name="Content Placeholder 4" descr="Should all unhealthy behavior be fineable? | CreateDebat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6587" y="2061556"/>
            <a:ext cx="3467989" cy="3581400"/>
          </a:xfrm>
        </p:spPr>
      </p:pic>
    </p:spTree>
    <p:extLst>
      <p:ext uri="{BB962C8B-B14F-4D97-AF65-F5344CB8AC3E}">
        <p14:creationId xmlns:p14="http://schemas.microsoft.com/office/powerpoint/2010/main" val="31876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ro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4823</TotalTime>
  <Words>2825</Words>
  <Application>Microsoft Office PowerPoint</Application>
  <PresentationFormat>Widescreen</PresentationFormat>
  <Paragraphs>167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Aharoni</vt:lpstr>
      <vt:lpstr>Calibri</vt:lpstr>
      <vt:lpstr>Franklin Gothic Book</vt:lpstr>
      <vt:lpstr>Crop</vt:lpstr>
      <vt:lpstr>RECENT DEVELOPMENTS IN TAX SALE LAW Young Lawyers CLE 2017</vt:lpstr>
      <vt:lpstr>Real Reason I’m Uniquely Qualified to Talk About Tax Sale Property….</vt:lpstr>
      <vt:lpstr>Tax Sale</vt:lpstr>
      <vt:lpstr>Now Officially Clear as Mud…..</vt:lpstr>
      <vt:lpstr>Tax Sale Title = Tax Lien</vt:lpstr>
      <vt:lpstr>The Tax Sale: </vt:lpstr>
      <vt:lpstr>Pre-Sale Tax Notice – </vt:lpstr>
      <vt:lpstr>How Many Ways Can a Tax Sale be Nullified?</vt:lpstr>
      <vt:lpstr>Payment Nullity </vt:lpstr>
      <vt:lpstr>In re Curley, 2017 WL 2923820 (U.S. Bankrupcty Court, E.D. La. 2017)</vt:lpstr>
      <vt:lpstr>In re Curley -- Footnote 6 </vt:lpstr>
      <vt:lpstr>Redemption Nullity</vt:lpstr>
      <vt:lpstr>Redemption Nullities </vt:lpstr>
      <vt:lpstr>Who Receives Notice?</vt:lpstr>
      <vt:lpstr>Private Insurers…</vt:lpstr>
      <vt:lpstr>Curative Work That makes Insurers Happy:</vt:lpstr>
      <vt:lpstr>47:2162 Nullity</vt:lpstr>
      <vt:lpstr>A Word About Homestead Exemptions</vt:lpstr>
      <vt:lpstr>Tax Collector / Assessor Liability</vt:lpstr>
      <vt:lpstr>Worst Case Scenario</vt:lpstr>
      <vt:lpstr>Adjudicated Property</vt:lpstr>
      <vt:lpstr>Not the end…..</vt:lpstr>
      <vt:lpstr>What happens to the claims and liens of other political subdivisions?   </vt:lpstr>
      <vt:lpstr>What happens when a political subdivision places a yearly moratorium on redemptions during a particularly busy time, such a tax collection season? </vt:lpstr>
      <vt:lpstr>Can a political subdivision donate adjudicated property?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IN TAX SALE LAW</dc:title>
  <dc:creator>WJohnson</dc:creator>
  <cp:lastModifiedBy>WJohnson</cp:lastModifiedBy>
  <cp:revision>58</cp:revision>
  <cp:lastPrinted>2017-11-30T18:09:35Z</cp:lastPrinted>
  <dcterms:created xsi:type="dcterms:W3CDTF">2017-11-27T15:45:43Z</dcterms:created>
  <dcterms:modified xsi:type="dcterms:W3CDTF">2024-09-06T18:36:23Z</dcterms:modified>
</cp:coreProperties>
</file>