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2"/>
  </p:notesMasterIdLst>
  <p:sldIdLst>
    <p:sldId id="256" r:id="rId2"/>
    <p:sldId id="449" r:id="rId3"/>
    <p:sldId id="448" r:id="rId4"/>
    <p:sldId id="495" r:id="rId5"/>
    <p:sldId id="505" r:id="rId6"/>
    <p:sldId id="483" r:id="rId7"/>
    <p:sldId id="494" r:id="rId8"/>
    <p:sldId id="493" r:id="rId9"/>
    <p:sldId id="499" r:id="rId10"/>
    <p:sldId id="491" r:id="rId11"/>
    <p:sldId id="503" r:id="rId12"/>
    <p:sldId id="478" r:id="rId13"/>
    <p:sldId id="492" r:id="rId14"/>
    <p:sldId id="501" r:id="rId15"/>
    <p:sldId id="504" r:id="rId16"/>
    <p:sldId id="487" r:id="rId17"/>
    <p:sldId id="497" r:id="rId18"/>
    <p:sldId id="498" r:id="rId19"/>
    <p:sldId id="502" r:id="rId20"/>
    <p:sldId id="4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593FA-DF4F-4639-BE02-7A263E0401E0}"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07A05-F84D-477B-B976-0A0C810023E2}" type="slidenum">
              <a:rPr lang="en-US" smtClean="0"/>
              <a:t>‹#›</a:t>
            </a:fld>
            <a:endParaRPr lang="en-US"/>
          </a:p>
        </p:txBody>
      </p:sp>
    </p:spTree>
    <p:extLst>
      <p:ext uri="{BB962C8B-B14F-4D97-AF65-F5344CB8AC3E}">
        <p14:creationId xmlns:p14="http://schemas.microsoft.com/office/powerpoint/2010/main" val="202622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07A05-F84D-477B-B976-0A0C810023E2}" type="slidenum">
              <a:rPr lang="en-US" smtClean="0"/>
              <a:t>15</a:t>
            </a:fld>
            <a:endParaRPr lang="en-US"/>
          </a:p>
        </p:txBody>
      </p:sp>
    </p:spTree>
    <p:extLst>
      <p:ext uri="{BB962C8B-B14F-4D97-AF65-F5344CB8AC3E}">
        <p14:creationId xmlns:p14="http://schemas.microsoft.com/office/powerpoint/2010/main" val="410668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165002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94509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7009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288530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0862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1348423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163720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41441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34240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210350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2980272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252150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101445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37968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A64538-9EB3-455C-A0F2-CDA68D4BB8B6}" type="datetimeFigureOut">
              <a:rPr lang="en-US" smtClean="0"/>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230924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850D7-2E78-4880-A7DF-0DD68821CFB0}" type="slidenum">
              <a:rPr lang="en-US" smtClean="0"/>
              <a:t>‹#›</a:t>
            </a:fld>
            <a:endParaRPr lang="en-US" dirty="0"/>
          </a:p>
        </p:txBody>
      </p:sp>
      <p:sp>
        <p:nvSpPr>
          <p:cNvPr id="5" name="Date Placeholder 4"/>
          <p:cNvSpPr>
            <a:spLocks noGrp="1"/>
          </p:cNvSpPr>
          <p:nvPr>
            <p:ph type="dt" sz="half" idx="10"/>
          </p:nvPr>
        </p:nvSpPr>
        <p:spPr/>
        <p:txBody>
          <a:bodyPr/>
          <a:lstStyle/>
          <a:p>
            <a:fld id="{E6A64538-9EB3-455C-A0F2-CDA68D4BB8B6}" type="datetimeFigureOut">
              <a:rPr lang="en-US" smtClean="0"/>
              <a:t>3/7/2025</a:t>
            </a:fld>
            <a:endParaRPr lang="en-US" dirty="0"/>
          </a:p>
        </p:txBody>
      </p:sp>
    </p:spTree>
    <p:extLst>
      <p:ext uri="{BB962C8B-B14F-4D97-AF65-F5344CB8AC3E}">
        <p14:creationId xmlns:p14="http://schemas.microsoft.com/office/powerpoint/2010/main" val="426260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A64538-9EB3-455C-A0F2-CDA68D4BB8B6}" type="datetimeFigureOut">
              <a:rPr lang="en-US" smtClean="0"/>
              <a:t>3/7/2025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D850D7-2E78-4880-A7DF-0DD68821CFB0}" type="slidenum">
              <a:rPr lang="en-US" smtClean="0"/>
              <a:t>‹#›</a:t>
            </a:fld>
            <a:endParaRPr lang="en-US" dirty="0"/>
          </a:p>
        </p:txBody>
      </p:sp>
    </p:spTree>
    <p:extLst>
      <p:ext uri="{BB962C8B-B14F-4D97-AF65-F5344CB8AC3E}">
        <p14:creationId xmlns:p14="http://schemas.microsoft.com/office/powerpoint/2010/main" val="34958828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louisianaassessors.org/wp-content/uploads/2022/03/Tax-Sale-Presentation-Michael-Bealer.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1348-D2B1-4B26-AAC3-38EC52921877}"/>
              </a:ext>
            </a:extLst>
          </p:cNvPr>
          <p:cNvSpPr>
            <a:spLocks noGrp="1"/>
          </p:cNvSpPr>
          <p:nvPr>
            <p:ph type="ctrTitle"/>
          </p:nvPr>
        </p:nvSpPr>
        <p:spPr>
          <a:xfrm>
            <a:off x="1450805" y="1485451"/>
            <a:ext cx="7513335" cy="2440194"/>
          </a:xfrm>
        </p:spPr>
        <p:txBody>
          <a:bodyPr/>
          <a:lstStyle/>
          <a:p>
            <a:pPr algn="ctr"/>
            <a:br>
              <a:rPr lang="en-US" dirty="0"/>
            </a:br>
            <a:r>
              <a:rPr lang="en-US" dirty="0"/>
              <a:t> </a:t>
            </a:r>
            <a:r>
              <a:rPr lang="en-US" sz="3600" b="1" dirty="0">
                <a:latin typeface="Arial Black" panose="020B0A04020102020204" pitchFamily="34" charset="0"/>
              </a:rPr>
              <a:t>Title Tangles: </a:t>
            </a:r>
            <a:br>
              <a:rPr lang="en-US" sz="3600" b="1" dirty="0">
                <a:latin typeface="Arial Black" panose="020B0A04020102020204" pitchFamily="34" charset="0"/>
              </a:rPr>
            </a:br>
            <a:r>
              <a:rPr lang="en-US" sz="3600" b="1" dirty="0">
                <a:latin typeface="Arial Black" panose="020B0A04020102020204" pitchFamily="34" charset="0"/>
              </a:rPr>
              <a:t>Adjudicated Property, </a:t>
            </a:r>
            <a:br>
              <a:rPr lang="en-US" sz="3600" b="1" dirty="0">
                <a:latin typeface="Arial Black" panose="020B0A04020102020204" pitchFamily="34" charset="0"/>
              </a:rPr>
            </a:br>
            <a:r>
              <a:rPr lang="en-US" sz="3600" b="1" dirty="0">
                <a:latin typeface="Arial Black" panose="020B0A04020102020204" pitchFamily="34" charset="0"/>
              </a:rPr>
              <a:t>Taxing Authorities, and </a:t>
            </a:r>
            <a:br>
              <a:rPr lang="en-US" sz="3600" b="1" dirty="0">
                <a:latin typeface="Arial Black" panose="020B0A04020102020204" pitchFamily="34" charset="0"/>
              </a:rPr>
            </a:br>
            <a:r>
              <a:rPr lang="en-US" sz="3600" b="1" dirty="0">
                <a:latin typeface="Arial Black" panose="020B0A04020102020204" pitchFamily="34" charset="0"/>
              </a:rPr>
              <a:t>the Quest for Reform</a:t>
            </a:r>
            <a:endParaRPr lang="en-US" sz="3600" dirty="0">
              <a:latin typeface="Arial Black" panose="020B0A04020102020204" pitchFamily="34" charset="0"/>
            </a:endParaRPr>
          </a:p>
        </p:txBody>
      </p:sp>
      <p:sp>
        <p:nvSpPr>
          <p:cNvPr id="3" name="Subtitle 2">
            <a:extLst>
              <a:ext uri="{FF2B5EF4-FFF2-40B4-BE49-F238E27FC236}">
                <a16:creationId xmlns:a16="http://schemas.microsoft.com/office/drawing/2014/main" id="{55D2EB36-C362-4481-A283-A4D5D650A19E}"/>
              </a:ext>
            </a:extLst>
          </p:cNvPr>
          <p:cNvSpPr>
            <a:spLocks noGrp="1"/>
          </p:cNvSpPr>
          <p:nvPr>
            <p:ph type="subTitle" idx="1"/>
          </p:nvPr>
        </p:nvSpPr>
        <p:spPr>
          <a:xfrm>
            <a:off x="1197204" y="4152452"/>
            <a:ext cx="7766936" cy="2355924"/>
          </a:xfrm>
        </p:spPr>
        <p:txBody>
          <a:bodyPr>
            <a:normAutofit fontScale="85000" lnSpcReduction="20000"/>
          </a:bodyPr>
          <a:lstStyle/>
          <a:p>
            <a:pPr algn="ctr"/>
            <a:r>
              <a:rPr lang="en-US" sz="2500" b="1" dirty="0">
                <a:latin typeface="Times New Roman" panose="02020603050405020304" pitchFamily="18" charset="0"/>
                <a:cs typeface="Times New Roman" panose="02020603050405020304" pitchFamily="18" charset="0"/>
              </a:rPr>
              <a:t>2024 Louisiana Legislation on Tax Sales </a:t>
            </a:r>
          </a:p>
          <a:p>
            <a:pPr algn="ctr"/>
            <a:r>
              <a:rPr lang="en-US" sz="2500" b="1" dirty="0">
                <a:latin typeface="Times New Roman" panose="02020603050405020304" pitchFamily="18" charset="0"/>
                <a:cs typeface="Times New Roman" panose="02020603050405020304" pitchFamily="18" charset="0"/>
              </a:rPr>
              <a:t>Comparison &amp; Preparation for Implementation</a:t>
            </a:r>
          </a:p>
          <a:p>
            <a:pPr algn="ctr"/>
            <a:r>
              <a:rPr lang="en-US" sz="2500" b="1" dirty="0">
                <a:latin typeface="Times New Roman" panose="02020603050405020304" pitchFamily="18" charset="0"/>
                <a:cs typeface="Times New Roman" panose="02020603050405020304" pitchFamily="18" charset="0"/>
              </a:rPr>
              <a:t>Wesley Eby Johnson</a:t>
            </a:r>
          </a:p>
          <a:p>
            <a:pPr algn="ctr"/>
            <a:r>
              <a:rPr lang="en-US" sz="2500" b="1" dirty="0">
                <a:latin typeface="Times New Roman" panose="02020603050405020304" pitchFamily="18" charset="0"/>
                <a:cs typeface="Times New Roman" panose="02020603050405020304" pitchFamily="18" charset="0"/>
              </a:rPr>
              <a:t>E &amp; P Consulting, LLC</a:t>
            </a:r>
          </a:p>
          <a:p>
            <a:pPr algn="ctr"/>
            <a:r>
              <a:rPr lang="en-US" sz="2500" b="1" dirty="0">
                <a:latin typeface="Times New Roman" panose="02020603050405020304" pitchFamily="18" charset="0"/>
                <a:cs typeface="Times New Roman" panose="02020603050405020304" pitchFamily="18" charset="0"/>
              </a:rPr>
              <a:t>318-807-0924</a:t>
            </a:r>
          </a:p>
          <a:p>
            <a:pPr algn="ctr"/>
            <a:r>
              <a:rPr lang="en-US" sz="2500" b="1" dirty="0">
                <a:latin typeface="Times New Roman" panose="02020603050405020304" pitchFamily="18" charset="0"/>
                <a:cs typeface="Times New Roman" panose="02020603050405020304" pitchFamily="18" charset="0"/>
              </a:rPr>
              <a:t>www.louisianalandsolutions.com</a:t>
            </a:r>
          </a:p>
        </p:txBody>
      </p:sp>
    </p:spTree>
    <p:extLst>
      <p:ext uri="{BB962C8B-B14F-4D97-AF65-F5344CB8AC3E}">
        <p14:creationId xmlns:p14="http://schemas.microsoft.com/office/powerpoint/2010/main" val="414455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5ED0-FC6E-4BFD-9D97-339AC4DDF5A0}"/>
              </a:ext>
            </a:extLst>
          </p:cNvPr>
          <p:cNvSpPr>
            <a:spLocks noGrp="1"/>
          </p:cNvSpPr>
          <p:nvPr>
            <p:ph type="title"/>
          </p:nvPr>
        </p:nvSpPr>
        <p:spPr>
          <a:xfrm>
            <a:off x="451822" y="609600"/>
            <a:ext cx="8701144" cy="1692536"/>
          </a:xfrm>
        </p:spPr>
        <p:txBody>
          <a:bodyPr>
            <a:normAutofit fontScale="90000"/>
          </a:bodyPr>
          <a:lstStyle/>
          <a:p>
            <a:pPr algn="ctr"/>
            <a:r>
              <a:rPr lang="en-US" b="1" dirty="0"/>
              <a:t>Tax Auction Party (47:2122(14))  </a:t>
            </a:r>
            <a:br>
              <a:rPr lang="en-US" b="1" dirty="0"/>
            </a:br>
            <a:r>
              <a:rPr lang="en-US" dirty="0"/>
              <a:t>Anyone who will lose interest in property (Mortgage holders, etc.):</a:t>
            </a:r>
          </a:p>
        </p:txBody>
      </p:sp>
      <p:sp>
        <p:nvSpPr>
          <p:cNvPr id="3" name="Content Placeholder 2">
            <a:extLst>
              <a:ext uri="{FF2B5EF4-FFF2-40B4-BE49-F238E27FC236}">
                <a16:creationId xmlns:a16="http://schemas.microsoft.com/office/drawing/2014/main" id="{D5E9E291-B1DE-4456-80E8-FA4C24F2B149}"/>
              </a:ext>
            </a:extLst>
          </p:cNvPr>
          <p:cNvSpPr>
            <a:spLocks noGrp="1"/>
          </p:cNvSpPr>
          <p:nvPr>
            <p:ph idx="1"/>
          </p:nvPr>
        </p:nvSpPr>
        <p:spPr>
          <a:xfrm>
            <a:off x="763395" y="2472561"/>
            <a:ext cx="8596668" cy="3261264"/>
          </a:xfrm>
        </p:spPr>
        <p:txBody>
          <a:bodyPr>
            <a:normAutofit fontScale="92500" lnSpcReduction="10000"/>
          </a:bodyPr>
          <a:lstStyle/>
          <a:p>
            <a:r>
              <a:rPr lang="en-US" sz="2500" dirty="0">
                <a:latin typeface="Times New Roman" panose="02020603050405020304" pitchFamily="18" charset="0"/>
                <a:cs typeface="Times New Roman" panose="02020603050405020304" pitchFamily="18" charset="0"/>
              </a:rPr>
              <a:t>Tax notice Party</a:t>
            </a:r>
          </a:p>
          <a:p>
            <a:r>
              <a:rPr lang="en-US" sz="2500" dirty="0">
                <a:latin typeface="Times New Roman" panose="02020603050405020304" pitchFamily="18" charset="0"/>
                <a:cs typeface="Times New Roman" panose="02020603050405020304" pitchFamily="18" charset="0"/>
              </a:rPr>
              <a:t>Owner of property, including owner of record at the time of the tax lien auction as shown in the conveyance records in the parish</a:t>
            </a:r>
          </a:p>
          <a:p>
            <a:r>
              <a:rPr lang="en-US" sz="2500" b="1" dirty="0">
                <a:latin typeface="Times New Roman" panose="02020603050405020304" pitchFamily="18" charset="0"/>
                <a:cs typeface="Times New Roman" panose="02020603050405020304" pitchFamily="18" charset="0"/>
              </a:rPr>
              <a:t>Any </a:t>
            </a:r>
            <a:r>
              <a:rPr lang="en-US" sz="2500" b="1" u="sng" dirty="0">
                <a:latin typeface="Times New Roman" panose="02020603050405020304" pitchFamily="18" charset="0"/>
                <a:cs typeface="Times New Roman" panose="02020603050405020304" pitchFamily="18" charset="0"/>
              </a:rPr>
              <a:t>reasonably locatable person </a:t>
            </a:r>
            <a:r>
              <a:rPr lang="en-US" sz="2500" b="1" dirty="0">
                <a:latin typeface="Times New Roman" panose="02020603050405020304" pitchFamily="18" charset="0"/>
                <a:cs typeface="Times New Roman" panose="02020603050405020304" pitchFamily="18" charset="0"/>
              </a:rPr>
              <a:t>holding an identifiable ownership interest or usufruct interest </a:t>
            </a:r>
            <a:r>
              <a:rPr lang="en-US" sz="2500" b="1" i="1" dirty="0">
                <a:latin typeface="Times New Roman" panose="02020603050405020304" pitchFamily="18" charset="0"/>
                <a:cs typeface="Times New Roman" panose="02020603050405020304" pitchFamily="18" charset="0"/>
              </a:rPr>
              <a:t>even if not shown in the conveyance records of the parish where the  property subject to the lien is located</a:t>
            </a:r>
          </a:p>
          <a:p>
            <a:r>
              <a:rPr lang="en-US" sz="2500" dirty="0">
                <a:latin typeface="Times New Roman" panose="02020603050405020304" pitchFamily="18" charset="0"/>
                <a:cs typeface="Times New Roman" panose="02020603050405020304" pitchFamily="18" charset="0"/>
              </a:rPr>
              <a:t>Any other person holding an interest such as a mortgage, privilege</a:t>
            </a:r>
          </a:p>
          <a:p>
            <a:endParaRPr lang="en-US" dirty="0"/>
          </a:p>
        </p:txBody>
      </p:sp>
      <p:pic>
        <p:nvPicPr>
          <p:cNvPr id="4" name="Content Placeholder 6" descr="&lt;strong&gt;Scales&lt;/strong&gt; PNG">
            <a:extLst>
              <a:ext uri="{FF2B5EF4-FFF2-40B4-BE49-F238E27FC236}">
                <a16:creationId xmlns:a16="http://schemas.microsoft.com/office/drawing/2014/main" id="{BE8046CA-E182-4F8D-B212-30F21D674F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0063" y="3579607"/>
            <a:ext cx="777538" cy="771557"/>
          </a:xfrm>
          <a:prstGeom prst="rect">
            <a:avLst/>
          </a:prstGeom>
        </p:spPr>
      </p:pic>
    </p:spTree>
    <p:extLst>
      <p:ext uri="{BB962C8B-B14F-4D97-AF65-F5344CB8AC3E}">
        <p14:creationId xmlns:p14="http://schemas.microsoft.com/office/powerpoint/2010/main" val="150436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F95B-AFD0-4B36-BC7E-A9EA13DA4AE5}"/>
              </a:ext>
            </a:extLst>
          </p:cNvPr>
          <p:cNvSpPr>
            <a:spLocks noGrp="1"/>
          </p:cNvSpPr>
          <p:nvPr>
            <p:ph type="title"/>
          </p:nvPr>
        </p:nvSpPr>
        <p:spPr>
          <a:xfrm>
            <a:off x="215153" y="474409"/>
            <a:ext cx="10551459" cy="1320800"/>
          </a:xfrm>
        </p:spPr>
        <p:txBody>
          <a:bodyPr/>
          <a:lstStyle/>
          <a:p>
            <a:pPr algn="ctr"/>
            <a:r>
              <a:rPr lang="en-US" dirty="0">
                <a:solidFill>
                  <a:schemeClr val="tx1"/>
                </a:solidFill>
              </a:rPr>
              <a:t>La. RS 47:2206 </a:t>
            </a:r>
            <a:br>
              <a:rPr lang="en-US" dirty="0">
                <a:solidFill>
                  <a:schemeClr val="tx1"/>
                </a:solidFill>
              </a:rPr>
            </a:br>
            <a:r>
              <a:rPr lang="en-US" dirty="0">
                <a:solidFill>
                  <a:schemeClr val="tx1"/>
                </a:solidFill>
              </a:rPr>
              <a:t>Notice of sale or donation of adjudicated property</a:t>
            </a:r>
          </a:p>
        </p:txBody>
      </p:sp>
      <p:sp>
        <p:nvSpPr>
          <p:cNvPr id="3" name="Content Placeholder 2">
            <a:extLst>
              <a:ext uri="{FF2B5EF4-FFF2-40B4-BE49-F238E27FC236}">
                <a16:creationId xmlns:a16="http://schemas.microsoft.com/office/drawing/2014/main" id="{AF3CCA3C-483A-4CD0-A72A-88EC24F61197}"/>
              </a:ext>
            </a:extLst>
          </p:cNvPr>
          <p:cNvSpPr>
            <a:spLocks noGrp="1"/>
          </p:cNvSpPr>
          <p:nvPr>
            <p:ph idx="1"/>
          </p:nvPr>
        </p:nvSpPr>
        <p:spPr>
          <a:xfrm>
            <a:off x="215153" y="1930400"/>
            <a:ext cx="11609294" cy="4825401"/>
          </a:xfrm>
        </p:spPr>
        <p:txBody>
          <a:bodyPr>
            <a:normAutofit fontScale="92500"/>
          </a:bodyPr>
          <a:lstStyle/>
          <a:p>
            <a:pPr marL="457200" lvl="1" indent="0">
              <a:buNone/>
            </a:pPr>
            <a:r>
              <a:rPr lang="en-US" sz="2000" b="1" dirty="0"/>
              <a:t>Notice after 3 years of recordation of tax sale certificate or tax lien certificate = intent to sell</a:t>
            </a:r>
          </a:p>
          <a:p>
            <a:pPr marL="457200" lvl="1" indent="0">
              <a:buNone/>
            </a:pPr>
            <a:r>
              <a:rPr lang="en-US" sz="2000" b="1" dirty="0"/>
              <a:t>If written notice to tax sale party or tax auction party is returned, must take additional steps (at least three of these):</a:t>
            </a:r>
          </a:p>
          <a:p>
            <a:pPr lvl="1"/>
            <a:r>
              <a:rPr lang="en-US" sz="2000" dirty="0"/>
              <a:t>(a) Review the local telephone directory or internet for the tax sale party or tax auction party. </a:t>
            </a:r>
          </a:p>
          <a:p>
            <a:pPr lvl="1"/>
            <a:r>
              <a:rPr lang="en-US" sz="2000" dirty="0"/>
              <a:t>(b) Contact assessor for potential updated addresses of the tax sale party or tax auction party</a:t>
            </a:r>
          </a:p>
          <a:p>
            <a:pPr lvl="1"/>
            <a:r>
              <a:rPr lang="en-US" sz="2000" dirty="0"/>
              <a:t>(c) Examine the mortgage and conveyance records of the parish where the property is located to determine whether there are any other transactions pertaining to the tax sale party or tax auction party</a:t>
            </a:r>
          </a:p>
          <a:p>
            <a:pPr lvl="1"/>
            <a:r>
              <a:rPr lang="en-US" sz="2000" dirty="0"/>
              <a:t>(d) Perform a computer search of digitized records and databases of the clerk of court or sheriff's office for addresses of properties that may be owned by the tax sale party or tax auction party</a:t>
            </a:r>
          </a:p>
          <a:p>
            <a:pPr lvl="1"/>
            <a:r>
              <a:rPr lang="en-US" sz="2000" dirty="0"/>
              <a:t>(e) Search the business entity records of the Louisiana secretary of state or the equivalent records in which an identified entity was formed or maintains its principal place of business.</a:t>
            </a:r>
          </a:p>
          <a:p>
            <a:endParaRPr lang="en-US" dirty="0"/>
          </a:p>
        </p:txBody>
      </p:sp>
      <p:pic>
        <p:nvPicPr>
          <p:cNvPr id="4" name="Content Placeholder 6" descr="&lt;strong&gt;Scales&lt;/strong&gt; PNG">
            <a:extLst>
              <a:ext uri="{FF2B5EF4-FFF2-40B4-BE49-F238E27FC236}">
                <a16:creationId xmlns:a16="http://schemas.microsoft.com/office/drawing/2014/main" id="{40B33199-76E7-4928-B605-5D3AE5D42D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96" y="2980817"/>
            <a:ext cx="753547" cy="747751"/>
          </a:xfrm>
          <a:prstGeom prst="rect">
            <a:avLst/>
          </a:prstGeom>
        </p:spPr>
      </p:pic>
      <p:pic>
        <p:nvPicPr>
          <p:cNvPr id="5" name="Content Placeholder 6" descr="&lt;strong&gt;Scales&lt;/strong&gt; PNG">
            <a:extLst>
              <a:ext uri="{FF2B5EF4-FFF2-40B4-BE49-F238E27FC236}">
                <a16:creationId xmlns:a16="http://schemas.microsoft.com/office/drawing/2014/main" id="{B814A59D-84AF-4565-B975-8D658D876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96" y="2312894"/>
            <a:ext cx="676113" cy="670912"/>
          </a:xfrm>
          <a:prstGeom prst="rect">
            <a:avLst/>
          </a:prstGeom>
        </p:spPr>
      </p:pic>
    </p:spTree>
    <p:extLst>
      <p:ext uri="{BB962C8B-B14F-4D97-AF65-F5344CB8AC3E}">
        <p14:creationId xmlns:p14="http://schemas.microsoft.com/office/powerpoint/2010/main" val="286609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4D26FB-D2C4-4CFC-8914-34FACF3D7C0B}"/>
              </a:ext>
            </a:extLst>
          </p:cNvPr>
          <p:cNvSpPr>
            <a:spLocks noGrp="1"/>
          </p:cNvSpPr>
          <p:nvPr>
            <p:ph type="title"/>
          </p:nvPr>
        </p:nvSpPr>
        <p:spPr>
          <a:xfrm>
            <a:off x="1575847" y="328607"/>
            <a:ext cx="9040305" cy="1360343"/>
          </a:xfrm>
        </p:spPr>
        <p:txBody>
          <a:bodyPr>
            <a:normAutofit/>
          </a:bodyPr>
          <a:lstStyle/>
          <a:p>
            <a:pPr algn="ctr"/>
            <a:r>
              <a:rPr lang="en-US" dirty="0">
                <a:solidFill>
                  <a:schemeClr val="tx2"/>
                </a:solidFill>
                <a:latin typeface="Times New Roman" panose="02020603050405020304" pitchFamily="18" charset="0"/>
                <a:cs typeface="Times New Roman" panose="02020603050405020304" pitchFamily="18" charset="0"/>
              </a:rPr>
              <a:t>If Adjudicated Property Sale results in more $ than tax bill/money owed</a:t>
            </a:r>
          </a:p>
        </p:txBody>
      </p:sp>
      <p:pic>
        <p:nvPicPr>
          <p:cNvPr id="4098" name="Picture 2" descr="File:US Supreme Court.JPG - Wikipedia">
            <a:extLst>
              <a:ext uri="{FF2B5EF4-FFF2-40B4-BE49-F238E27FC236}">
                <a16:creationId xmlns:a16="http://schemas.microsoft.com/office/drawing/2014/main" id="{7F51BC35-F224-4066-B7FB-68FD726DC13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04215" y="2183803"/>
            <a:ext cx="4183062" cy="313729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3DC20F02-CACC-4D35-9836-0F638AA522C4}"/>
              </a:ext>
            </a:extLst>
          </p:cNvPr>
          <p:cNvSpPr>
            <a:spLocks noGrp="1"/>
          </p:cNvSpPr>
          <p:nvPr>
            <p:ph sz="half" idx="2"/>
          </p:nvPr>
        </p:nvSpPr>
        <p:spPr>
          <a:xfrm>
            <a:off x="4755822" y="1710465"/>
            <a:ext cx="7292743" cy="4818928"/>
          </a:xfrm>
        </p:spPr>
        <p:txBody>
          <a:bodyPr>
            <a:normAutofit fontScale="92500" lnSpcReduction="10000"/>
          </a:bodyPr>
          <a:lstStyle/>
          <a:p>
            <a:r>
              <a:rPr lang="en-US" i="1" dirty="0">
                <a:latin typeface="Times New Roman" panose="02020603050405020304" pitchFamily="18" charset="0"/>
                <a:cs typeface="Times New Roman" panose="02020603050405020304" pitchFamily="18" charset="0"/>
              </a:rPr>
              <a:t>Tyler v. Hennepin </a:t>
            </a:r>
            <a:r>
              <a:rPr lang="en-US" dirty="0">
                <a:latin typeface="Times New Roman" panose="02020603050405020304" pitchFamily="18" charset="0"/>
                <a:cs typeface="Times New Roman" panose="02020603050405020304" pitchFamily="18" charset="0"/>
              </a:rPr>
              <a:t>(2023) </a:t>
            </a:r>
          </a:p>
          <a:p>
            <a:pPr lvl="1"/>
            <a:r>
              <a:rPr lang="en-US" dirty="0">
                <a:latin typeface="Times New Roman" panose="02020603050405020304" pitchFamily="18" charset="0"/>
                <a:cs typeface="Times New Roman" panose="02020603050405020304" pitchFamily="18" charset="0"/>
              </a:rPr>
              <a:t>The U.S. Supreme Court curbed state and local governments from seizing and selling the homes of people with unpaid property taxes and keeping the proceeds beyond the amount owed, deeming the practice unconstitutional in a ruling in favor of a 94-year-old woman who battled tax authorities in Minnesota.</a:t>
            </a:r>
          </a:p>
          <a:p>
            <a:pPr lvl="1"/>
            <a:r>
              <a:rPr lang="en-US" dirty="0">
                <a:latin typeface="Times New Roman" panose="02020603050405020304" pitchFamily="18" charset="0"/>
                <a:cs typeface="Times New Roman" panose="02020603050405020304" pitchFamily="18" charset="0"/>
              </a:rPr>
              <a:t>Tyler had owed roughly $15,000 in property taxes, including interest and fees. The county foreclosed on her home and in 2016 sold it at auction for $40,000, keeping the balance for its own use.</a:t>
            </a:r>
          </a:p>
          <a:p>
            <a:r>
              <a:rPr lang="en-US" dirty="0">
                <a:latin typeface="Times New Roman" panose="02020603050405020304" pitchFamily="18" charset="0"/>
                <a:cs typeface="Times New Roman" panose="02020603050405020304" pitchFamily="18" charset="0"/>
              </a:rPr>
              <a:t>ACT 774:   Political subdivision must hold onto excess proceeds for people holding an interest in property (La. RS 47:2211)</a:t>
            </a:r>
          </a:p>
          <a:p>
            <a:r>
              <a:rPr lang="en-US" dirty="0">
                <a:latin typeface="Times New Roman" panose="02020603050405020304" pitchFamily="18" charset="0"/>
                <a:cs typeface="Times New Roman" panose="02020603050405020304" pitchFamily="18" charset="0"/>
              </a:rPr>
              <a:t>“Shall notify” tax lien party no later than 30 days after the sale </a:t>
            </a:r>
          </a:p>
          <a:p>
            <a:r>
              <a:rPr lang="en-US" dirty="0">
                <a:latin typeface="Times New Roman" panose="02020603050405020304" pitchFamily="18" charset="0"/>
                <a:cs typeface="Times New Roman" panose="02020603050405020304" pitchFamily="18" charset="0"/>
              </a:rPr>
              <a:t>Parties may submit applications to receive their portion of the proceeds by sending an affidavit to the political subdivision asserting facts to prove their proportional interest</a:t>
            </a:r>
          </a:p>
          <a:p>
            <a:r>
              <a:rPr lang="en-US" dirty="0">
                <a:latin typeface="Times New Roman" panose="02020603050405020304" pitchFamily="18" charset="0"/>
                <a:cs typeface="Times New Roman" panose="02020603050405020304" pitchFamily="18" charset="0"/>
              </a:rPr>
              <a:t>No applications = political subdivision keeps $ after one year from sending</a:t>
            </a:r>
          </a:p>
          <a:p>
            <a:r>
              <a:rPr lang="en-US" dirty="0">
                <a:latin typeface="Times New Roman" panose="02020603050405020304" pitchFamily="18" charset="0"/>
                <a:cs typeface="Times New Roman" panose="02020603050405020304" pitchFamily="18" charset="0"/>
              </a:rPr>
              <a:t>Political subdivision can recoup costs</a:t>
            </a:r>
          </a:p>
        </p:txBody>
      </p:sp>
      <p:pic>
        <p:nvPicPr>
          <p:cNvPr id="5" name="Content Placeholder 6" descr="&lt;strong&gt;Scales&lt;/strong&gt; PNG">
            <a:extLst>
              <a:ext uri="{FF2B5EF4-FFF2-40B4-BE49-F238E27FC236}">
                <a16:creationId xmlns:a16="http://schemas.microsoft.com/office/drawing/2014/main" id="{C593296B-800F-43A7-B1FB-C0A4D4C76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3245" y="4107290"/>
            <a:ext cx="591527" cy="586977"/>
          </a:xfrm>
          <a:prstGeom prst="rect">
            <a:avLst/>
          </a:prstGeom>
        </p:spPr>
      </p:pic>
    </p:spTree>
    <p:extLst>
      <p:ext uri="{BB962C8B-B14F-4D97-AF65-F5344CB8AC3E}">
        <p14:creationId xmlns:p14="http://schemas.microsoft.com/office/powerpoint/2010/main" val="136363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C9C3-6C75-4C28-BA40-CFD62768BF75}"/>
              </a:ext>
            </a:extLst>
          </p:cNvPr>
          <p:cNvSpPr>
            <a:spLocks noGrp="1"/>
          </p:cNvSpPr>
          <p:nvPr>
            <p:ph type="title"/>
          </p:nvPr>
        </p:nvSpPr>
        <p:spPr>
          <a:xfrm>
            <a:off x="677334" y="609600"/>
            <a:ext cx="8950760" cy="1320800"/>
          </a:xfrm>
        </p:spPr>
        <p:txBody>
          <a:bodyPr/>
          <a:lstStyle/>
          <a:p>
            <a:pPr algn="ctr"/>
            <a:r>
              <a:rPr lang="en-US" b="1" dirty="0">
                <a:latin typeface="Times New Roman" panose="02020603050405020304" pitchFamily="18" charset="0"/>
                <a:cs typeface="Times New Roman" panose="02020603050405020304" pitchFamily="18" charset="0"/>
              </a:rPr>
              <a:t>Option 2</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Transfer the tax lien certificate</a:t>
            </a:r>
          </a:p>
        </p:txBody>
      </p:sp>
      <p:sp>
        <p:nvSpPr>
          <p:cNvPr id="3" name="Content Placeholder 2">
            <a:extLst>
              <a:ext uri="{FF2B5EF4-FFF2-40B4-BE49-F238E27FC236}">
                <a16:creationId xmlns:a16="http://schemas.microsoft.com/office/drawing/2014/main" id="{3DFBA1AB-FE4D-4406-A6CB-C92C0AB6ABBF}"/>
              </a:ext>
            </a:extLst>
          </p:cNvPr>
          <p:cNvSpPr>
            <a:spLocks noGrp="1"/>
          </p:cNvSpPr>
          <p:nvPr>
            <p:ph idx="1"/>
          </p:nvPr>
        </p:nvSpPr>
        <p:spPr>
          <a:xfrm>
            <a:off x="451424" y="1930400"/>
            <a:ext cx="10489104" cy="3995271"/>
          </a:xfrm>
        </p:spPr>
        <p:txBody>
          <a:bodyPr>
            <a:normAutofit lnSpcReduction="10000"/>
          </a:bodyPr>
          <a:lstStyle/>
          <a:p>
            <a:r>
              <a:rPr lang="en-US" dirty="0">
                <a:latin typeface="Times New Roman" panose="02020603050405020304" pitchFamily="18" charset="0"/>
                <a:cs typeface="Times New Roman" panose="02020603050405020304" pitchFamily="18" charset="0"/>
              </a:rPr>
              <a:t>Through Sale </a:t>
            </a:r>
            <a:r>
              <a:rPr lang="en-US" u="sng" dirty="0">
                <a:latin typeface="Times New Roman" panose="02020603050405020304" pitchFamily="18" charset="0"/>
                <a:cs typeface="Times New Roman" panose="02020603050405020304" pitchFamily="18" charset="0"/>
              </a:rPr>
              <a:t>or Donation</a:t>
            </a:r>
          </a:p>
          <a:p>
            <a:r>
              <a:rPr lang="en-US" dirty="0">
                <a:latin typeface="Times New Roman" panose="02020603050405020304" pitchFamily="18" charset="0"/>
                <a:cs typeface="Times New Roman" panose="02020603050405020304" pitchFamily="18" charset="0"/>
              </a:rPr>
              <a:t>Lien can be </a:t>
            </a:r>
            <a:r>
              <a:rPr lang="en-US" b="1" u="sng" dirty="0">
                <a:latin typeface="Times New Roman" panose="02020603050405020304" pitchFamily="18" charset="0"/>
                <a:cs typeface="Times New Roman" panose="02020603050405020304" pitchFamily="18" charset="0"/>
              </a:rPr>
              <a:t>terminated</a:t>
            </a:r>
            <a:r>
              <a:rPr lang="en-US" dirty="0">
                <a:latin typeface="Times New Roman" panose="02020603050405020304" pitchFamily="18" charset="0"/>
                <a:cs typeface="Times New Roman" panose="02020603050405020304" pitchFamily="18" charset="0"/>
              </a:rPr>
              <a:t> by or on behalf of the tax debtor (redeemed) anytime before foreclosure*</a:t>
            </a:r>
          </a:p>
          <a:p>
            <a:pPr lvl="1"/>
            <a:r>
              <a:rPr lang="en-US" dirty="0">
                <a:latin typeface="Times New Roman" panose="02020603050405020304" pitchFamily="18" charset="0"/>
                <a:cs typeface="Times New Roman" panose="02020603050405020304" pitchFamily="18" charset="0"/>
              </a:rPr>
              <a:t>Termination of a lien = what we know of as redemption</a:t>
            </a:r>
          </a:p>
          <a:p>
            <a:r>
              <a:rPr lang="en-US" dirty="0">
                <a:latin typeface="Times New Roman" panose="02020603050405020304" pitchFamily="18" charset="0"/>
                <a:cs typeface="Times New Roman" panose="02020603050405020304" pitchFamily="18" charset="0"/>
              </a:rPr>
              <a:t>No notice requirements before transferring a tax lien certificate are required.  (47:2206(D))</a:t>
            </a:r>
          </a:p>
          <a:p>
            <a:r>
              <a:rPr lang="en-US" b="1" dirty="0">
                <a:latin typeface="Times New Roman" panose="02020603050405020304" pitchFamily="18" charset="0"/>
                <a:cs typeface="Times New Roman" panose="02020603050405020304" pitchFamily="18" charset="0"/>
              </a:rPr>
              <a:t>La. RS 47:2153.1. Exclusion of certain delinquent obligations from tax lien auction  (</a:t>
            </a:r>
            <a:r>
              <a:rPr lang="en-US" b="1" i="1" dirty="0">
                <a:latin typeface="Times New Roman" panose="02020603050405020304" pitchFamily="18" charset="0"/>
                <a:cs typeface="Times New Roman" panose="02020603050405020304" pitchFamily="18" charset="0"/>
              </a:rPr>
              <a:t>relevant in 2027+</a:t>
            </a:r>
            <a:r>
              <a:rPr lang="en-US" b="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“Delinquent obligations related to immovable property encumbered by a tax lien certificate issued to and held by a political subdivision may be excluded from a tax lien auction at the election of the political subdivision. As soon as practical after being directed by the political subdivision to exclude a delinquent obligation from the tax lien auction, the tax collector shall file a tax lien certificate in favor of the political subdivision in the mortgage records”</a:t>
            </a:r>
          </a:p>
          <a:p>
            <a:pPr lvl="1"/>
            <a:r>
              <a:rPr lang="en-US" dirty="0">
                <a:latin typeface="Times New Roman" panose="02020603050405020304" pitchFamily="18" charset="0"/>
                <a:cs typeface="Times New Roman" panose="02020603050405020304" pitchFamily="18" charset="0"/>
              </a:rPr>
              <a:t>No foreclosure until 3 years after tax lien certificate filed in M records (47:2266.1) and required notices between 365-180 prior to foreclosure (47:2156) so implementing 47:2153.1 and waiting until after year two to transfer could be desired…..</a:t>
            </a:r>
          </a:p>
        </p:txBody>
      </p:sp>
    </p:spTree>
    <p:extLst>
      <p:ext uri="{BB962C8B-B14F-4D97-AF65-F5344CB8AC3E}">
        <p14:creationId xmlns:p14="http://schemas.microsoft.com/office/powerpoint/2010/main" val="337442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882FE1EA-4AA9-4C69-BFD9-3EA1B70761F5}"/>
              </a:ext>
            </a:extLst>
          </p:cNvPr>
          <p:cNvSpPr/>
          <p:nvPr/>
        </p:nvSpPr>
        <p:spPr>
          <a:xfrm>
            <a:off x="5934540" y="1212399"/>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EF719A92-B969-47D2-88E1-A90F56306038}"/>
              </a:ext>
            </a:extLst>
          </p:cNvPr>
          <p:cNvSpPr/>
          <p:nvPr/>
        </p:nvSpPr>
        <p:spPr>
          <a:xfrm>
            <a:off x="250300" y="1203058"/>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631FB0C-A172-4F0A-B790-A835D49CA544}"/>
              </a:ext>
            </a:extLst>
          </p:cNvPr>
          <p:cNvSpPr/>
          <p:nvPr/>
        </p:nvSpPr>
        <p:spPr>
          <a:xfrm>
            <a:off x="8702038" y="1237133"/>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25830C3-6AD7-460E-B304-3DA6F89F6114}"/>
              </a:ext>
            </a:extLst>
          </p:cNvPr>
          <p:cNvSpPr/>
          <p:nvPr/>
        </p:nvSpPr>
        <p:spPr>
          <a:xfrm>
            <a:off x="3083861" y="1203058"/>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D76D400-BF54-43F3-B91F-C717B0CF310A}"/>
              </a:ext>
            </a:extLst>
          </p:cNvPr>
          <p:cNvSpPr txBox="1"/>
          <p:nvPr/>
        </p:nvSpPr>
        <p:spPr>
          <a:xfrm>
            <a:off x="608366" y="1626199"/>
            <a:ext cx="671979" cy="369332"/>
          </a:xfrm>
          <a:prstGeom prst="rect">
            <a:avLst/>
          </a:prstGeom>
          <a:noFill/>
        </p:spPr>
        <p:txBody>
          <a:bodyPr wrap="none" rtlCol="0">
            <a:spAutoFit/>
          </a:bodyPr>
          <a:lstStyle/>
          <a:p>
            <a:r>
              <a:rPr lang="en-US" dirty="0"/>
              <a:t>2026</a:t>
            </a:r>
          </a:p>
        </p:txBody>
      </p:sp>
      <p:sp>
        <p:nvSpPr>
          <p:cNvPr id="7" name="TextBox 6">
            <a:extLst>
              <a:ext uri="{FF2B5EF4-FFF2-40B4-BE49-F238E27FC236}">
                <a16:creationId xmlns:a16="http://schemas.microsoft.com/office/drawing/2014/main" id="{3D33C685-8004-4BC1-B2AF-002BC0772037}"/>
              </a:ext>
            </a:extLst>
          </p:cNvPr>
          <p:cNvSpPr txBox="1"/>
          <p:nvPr/>
        </p:nvSpPr>
        <p:spPr>
          <a:xfrm flipH="1">
            <a:off x="3428101" y="1583644"/>
            <a:ext cx="671979" cy="369332"/>
          </a:xfrm>
          <a:prstGeom prst="rect">
            <a:avLst/>
          </a:prstGeom>
          <a:noFill/>
        </p:spPr>
        <p:txBody>
          <a:bodyPr wrap="square" rtlCol="0">
            <a:spAutoFit/>
          </a:bodyPr>
          <a:lstStyle/>
          <a:p>
            <a:r>
              <a:rPr lang="en-US" dirty="0"/>
              <a:t>2027</a:t>
            </a:r>
          </a:p>
        </p:txBody>
      </p:sp>
      <p:sp>
        <p:nvSpPr>
          <p:cNvPr id="9" name="TextBox 8">
            <a:extLst>
              <a:ext uri="{FF2B5EF4-FFF2-40B4-BE49-F238E27FC236}">
                <a16:creationId xmlns:a16="http://schemas.microsoft.com/office/drawing/2014/main" id="{A8B989A4-D24A-4A34-88AC-839511D27D67}"/>
              </a:ext>
            </a:extLst>
          </p:cNvPr>
          <p:cNvSpPr txBox="1"/>
          <p:nvPr/>
        </p:nvSpPr>
        <p:spPr>
          <a:xfrm>
            <a:off x="6261101" y="1626199"/>
            <a:ext cx="735813" cy="369332"/>
          </a:xfrm>
          <a:prstGeom prst="rect">
            <a:avLst/>
          </a:prstGeom>
          <a:noFill/>
        </p:spPr>
        <p:txBody>
          <a:bodyPr wrap="square" rtlCol="0">
            <a:spAutoFit/>
          </a:bodyPr>
          <a:lstStyle/>
          <a:p>
            <a:r>
              <a:rPr lang="en-US" dirty="0"/>
              <a:t>2028</a:t>
            </a:r>
          </a:p>
        </p:txBody>
      </p:sp>
      <p:sp>
        <p:nvSpPr>
          <p:cNvPr id="10" name="TextBox 9">
            <a:extLst>
              <a:ext uri="{FF2B5EF4-FFF2-40B4-BE49-F238E27FC236}">
                <a16:creationId xmlns:a16="http://schemas.microsoft.com/office/drawing/2014/main" id="{82E6FC3D-EAAE-4617-A21D-573A4725B967}"/>
              </a:ext>
            </a:extLst>
          </p:cNvPr>
          <p:cNvSpPr txBox="1"/>
          <p:nvPr/>
        </p:nvSpPr>
        <p:spPr>
          <a:xfrm>
            <a:off x="9091610" y="1626199"/>
            <a:ext cx="671979" cy="369332"/>
          </a:xfrm>
          <a:prstGeom prst="rect">
            <a:avLst/>
          </a:prstGeom>
          <a:noFill/>
        </p:spPr>
        <p:txBody>
          <a:bodyPr wrap="none" rtlCol="0">
            <a:spAutoFit/>
          </a:bodyPr>
          <a:lstStyle/>
          <a:p>
            <a:r>
              <a:rPr lang="en-US" dirty="0"/>
              <a:t>2029</a:t>
            </a:r>
          </a:p>
        </p:txBody>
      </p:sp>
      <p:sp>
        <p:nvSpPr>
          <p:cNvPr id="11" name="TextBox 10">
            <a:extLst>
              <a:ext uri="{FF2B5EF4-FFF2-40B4-BE49-F238E27FC236}">
                <a16:creationId xmlns:a16="http://schemas.microsoft.com/office/drawing/2014/main" id="{76106AA6-B724-403D-B100-F5A5E5C9C369}"/>
              </a:ext>
            </a:extLst>
          </p:cNvPr>
          <p:cNvSpPr txBox="1"/>
          <p:nvPr/>
        </p:nvSpPr>
        <p:spPr>
          <a:xfrm>
            <a:off x="53788" y="2485938"/>
            <a:ext cx="2449869" cy="1754326"/>
          </a:xfrm>
          <a:prstGeom prst="rect">
            <a:avLst/>
          </a:prstGeom>
          <a:noFill/>
          <a:ln w="28575">
            <a:solidFill>
              <a:schemeClr val="tx1"/>
            </a:solidFill>
          </a:ln>
        </p:spPr>
        <p:txBody>
          <a:bodyPr wrap="square" rtlCol="0">
            <a:spAutoFit/>
          </a:bodyPr>
          <a:lstStyle/>
          <a:p>
            <a:pPr algn="ctr"/>
            <a:r>
              <a:rPr lang="en-US" dirty="0"/>
              <a:t>Tax Lien Certificate =</a:t>
            </a:r>
          </a:p>
          <a:p>
            <a:pPr algn="ctr"/>
            <a:r>
              <a:rPr lang="en-US" dirty="0"/>
              <a:t>NO BID -&gt; filed in </a:t>
            </a:r>
          </a:p>
          <a:p>
            <a:pPr algn="ctr"/>
            <a:r>
              <a:rPr lang="en-US" dirty="0"/>
              <a:t>M records</a:t>
            </a:r>
          </a:p>
          <a:p>
            <a:pPr algn="ctr"/>
            <a:endParaRPr lang="en-US" dirty="0"/>
          </a:p>
          <a:p>
            <a:pPr algn="ctr"/>
            <a:r>
              <a:rPr lang="en-US" dirty="0"/>
              <a:t>Lien is in the name of</a:t>
            </a:r>
          </a:p>
          <a:p>
            <a:pPr algn="ctr"/>
            <a:r>
              <a:rPr lang="en-US" dirty="0"/>
              <a:t>political subdivision</a:t>
            </a:r>
          </a:p>
        </p:txBody>
      </p:sp>
      <p:sp>
        <p:nvSpPr>
          <p:cNvPr id="12" name="Rectangle 11">
            <a:extLst>
              <a:ext uri="{FF2B5EF4-FFF2-40B4-BE49-F238E27FC236}">
                <a16:creationId xmlns:a16="http://schemas.microsoft.com/office/drawing/2014/main" id="{CEA9F3AD-295F-4D42-A63E-A7188D15385C}"/>
              </a:ext>
            </a:extLst>
          </p:cNvPr>
          <p:cNvSpPr/>
          <p:nvPr/>
        </p:nvSpPr>
        <p:spPr>
          <a:xfrm>
            <a:off x="3377154" y="2696107"/>
            <a:ext cx="3245309" cy="1200329"/>
          </a:xfrm>
          <a:prstGeom prst="rect">
            <a:avLst/>
          </a:prstGeom>
          <a:ln w="38100">
            <a:solidFill>
              <a:schemeClr val="tx1"/>
            </a:solidFill>
          </a:ln>
        </p:spPr>
        <p:txBody>
          <a:bodyPr wrap="square">
            <a:spAutoFit/>
          </a:bodyPr>
          <a:lstStyle/>
          <a:p>
            <a:pPr algn="ctr"/>
            <a:r>
              <a:rPr lang="en-US" dirty="0"/>
              <a:t>Tax Lien Certificate could be sold to a 3</a:t>
            </a:r>
            <a:r>
              <a:rPr lang="en-US" baseline="30000" dirty="0"/>
              <a:t>rd</a:t>
            </a:r>
            <a:r>
              <a:rPr lang="en-US" dirty="0"/>
              <a:t> Party unless political subdivision implements 47:2153.1</a:t>
            </a:r>
          </a:p>
        </p:txBody>
      </p:sp>
      <p:sp>
        <p:nvSpPr>
          <p:cNvPr id="22" name="Freeform: Shape 21">
            <a:extLst>
              <a:ext uri="{FF2B5EF4-FFF2-40B4-BE49-F238E27FC236}">
                <a16:creationId xmlns:a16="http://schemas.microsoft.com/office/drawing/2014/main" id="{9373D674-F067-4CF6-AB32-5C8EF7580AC6}"/>
              </a:ext>
            </a:extLst>
          </p:cNvPr>
          <p:cNvSpPr/>
          <p:nvPr/>
        </p:nvSpPr>
        <p:spPr>
          <a:xfrm>
            <a:off x="913500" y="130778"/>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06A616D-F5F7-419E-8295-E90AF4330557}"/>
              </a:ext>
            </a:extLst>
          </p:cNvPr>
          <p:cNvSpPr/>
          <p:nvPr/>
        </p:nvSpPr>
        <p:spPr>
          <a:xfrm>
            <a:off x="3732004" y="122077"/>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4FCCF94-8496-47EF-AD67-ED1ED3761C56}"/>
              </a:ext>
            </a:extLst>
          </p:cNvPr>
          <p:cNvSpPr/>
          <p:nvPr/>
        </p:nvSpPr>
        <p:spPr>
          <a:xfrm>
            <a:off x="6607342" y="150502"/>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AE16267-536C-48A2-855E-C8B435E08F96}"/>
              </a:ext>
            </a:extLst>
          </p:cNvPr>
          <p:cNvSpPr txBox="1"/>
          <p:nvPr/>
        </p:nvSpPr>
        <p:spPr>
          <a:xfrm>
            <a:off x="1904104" y="704576"/>
            <a:ext cx="901209" cy="369332"/>
          </a:xfrm>
          <a:prstGeom prst="rect">
            <a:avLst/>
          </a:prstGeom>
          <a:noFill/>
          <a:ln w="38100">
            <a:solidFill>
              <a:schemeClr val="tx1"/>
            </a:solidFill>
          </a:ln>
        </p:spPr>
        <p:txBody>
          <a:bodyPr wrap="none" rtlCol="0">
            <a:spAutoFit/>
          </a:bodyPr>
          <a:lstStyle/>
          <a:p>
            <a:r>
              <a:rPr lang="en-US" dirty="0"/>
              <a:t>YEAR 1</a:t>
            </a:r>
          </a:p>
        </p:txBody>
      </p:sp>
      <p:sp>
        <p:nvSpPr>
          <p:cNvPr id="26" name="TextBox 25">
            <a:extLst>
              <a:ext uri="{FF2B5EF4-FFF2-40B4-BE49-F238E27FC236}">
                <a16:creationId xmlns:a16="http://schemas.microsoft.com/office/drawing/2014/main" id="{B7BE089C-0D2B-486E-ACD8-05EF51762E54}"/>
              </a:ext>
            </a:extLst>
          </p:cNvPr>
          <p:cNvSpPr txBox="1"/>
          <p:nvPr/>
        </p:nvSpPr>
        <p:spPr>
          <a:xfrm>
            <a:off x="4722608" y="726302"/>
            <a:ext cx="901209" cy="369332"/>
          </a:xfrm>
          <a:prstGeom prst="rect">
            <a:avLst/>
          </a:prstGeom>
          <a:noFill/>
          <a:ln w="38100">
            <a:solidFill>
              <a:schemeClr val="tx1"/>
            </a:solidFill>
          </a:ln>
        </p:spPr>
        <p:txBody>
          <a:bodyPr wrap="none" rtlCol="0">
            <a:spAutoFit/>
          </a:bodyPr>
          <a:lstStyle/>
          <a:p>
            <a:r>
              <a:rPr lang="en-US" dirty="0"/>
              <a:t>YEAR 2</a:t>
            </a:r>
          </a:p>
        </p:txBody>
      </p:sp>
      <p:sp>
        <p:nvSpPr>
          <p:cNvPr id="27" name="TextBox 26">
            <a:extLst>
              <a:ext uri="{FF2B5EF4-FFF2-40B4-BE49-F238E27FC236}">
                <a16:creationId xmlns:a16="http://schemas.microsoft.com/office/drawing/2014/main" id="{4ED1DF2A-CBD3-4026-AF04-0E9BE5C7396D}"/>
              </a:ext>
            </a:extLst>
          </p:cNvPr>
          <p:cNvSpPr txBox="1"/>
          <p:nvPr/>
        </p:nvSpPr>
        <p:spPr>
          <a:xfrm>
            <a:off x="7565989" y="711902"/>
            <a:ext cx="901209" cy="369332"/>
          </a:xfrm>
          <a:prstGeom prst="rect">
            <a:avLst/>
          </a:prstGeom>
          <a:noFill/>
          <a:ln w="38100">
            <a:solidFill>
              <a:schemeClr val="tx1"/>
            </a:solidFill>
          </a:ln>
        </p:spPr>
        <p:txBody>
          <a:bodyPr wrap="none" rtlCol="0">
            <a:spAutoFit/>
          </a:bodyPr>
          <a:lstStyle/>
          <a:p>
            <a:r>
              <a:rPr lang="en-US" dirty="0"/>
              <a:t>YEAR 3</a:t>
            </a:r>
          </a:p>
        </p:txBody>
      </p:sp>
      <p:sp>
        <p:nvSpPr>
          <p:cNvPr id="29" name="TextBox 28">
            <a:extLst>
              <a:ext uri="{FF2B5EF4-FFF2-40B4-BE49-F238E27FC236}">
                <a16:creationId xmlns:a16="http://schemas.microsoft.com/office/drawing/2014/main" id="{851CC272-BEB9-4488-B036-C9F8CBA5BCBF}"/>
              </a:ext>
            </a:extLst>
          </p:cNvPr>
          <p:cNvSpPr txBox="1"/>
          <p:nvPr/>
        </p:nvSpPr>
        <p:spPr>
          <a:xfrm>
            <a:off x="7033003" y="3117241"/>
            <a:ext cx="1947134" cy="1200329"/>
          </a:xfrm>
          <a:prstGeom prst="rect">
            <a:avLst/>
          </a:prstGeom>
          <a:noFill/>
          <a:ln w="38100">
            <a:solidFill>
              <a:schemeClr val="tx1"/>
            </a:solidFill>
          </a:ln>
        </p:spPr>
        <p:txBody>
          <a:bodyPr wrap="square" rtlCol="0">
            <a:spAutoFit/>
          </a:bodyPr>
          <a:lstStyle/>
          <a:p>
            <a:pPr algn="ctr"/>
            <a:r>
              <a:rPr lang="en-US" dirty="0"/>
              <a:t>Earliest That 365 -180 Day Notice can be sent for the 2026 lien</a:t>
            </a:r>
          </a:p>
        </p:txBody>
      </p:sp>
      <p:sp>
        <p:nvSpPr>
          <p:cNvPr id="30" name="Oval 29">
            <a:extLst>
              <a:ext uri="{FF2B5EF4-FFF2-40B4-BE49-F238E27FC236}">
                <a16:creationId xmlns:a16="http://schemas.microsoft.com/office/drawing/2014/main" id="{1A212185-2459-4697-B147-67D000F7337F}"/>
              </a:ext>
            </a:extLst>
          </p:cNvPr>
          <p:cNvSpPr/>
          <p:nvPr/>
        </p:nvSpPr>
        <p:spPr>
          <a:xfrm>
            <a:off x="9683412" y="3934519"/>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C9ECA5F-8107-4935-908C-EE427472384D}"/>
              </a:ext>
            </a:extLst>
          </p:cNvPr>
          <p:cNvSpPr/>
          <p:nvPr/>
        </p:nvSpPr>
        <p:spPr>
          <a:xfrm>
            <a:off x="4043423" y="5473683"/>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E58A8E2-E499-4CFF-A55F-CC98FA6D226A}"/>
              </a:ext>
            </a:extLst>
          </p:cNvPr>
          <p:cNvSpPr/>
          <p:nvPr/>
        </p:nvSpPr>
        <p:spPr>
          <a:xfrm>
            <a:off x="354091" y="5533018"/>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7E83D55-FA7E-42C8-B011-CEE730A66E7C}"/>
              </a:ext>
            </a:extLst>
          </p:cNvPr>
          <p:cNvSpPr txBox="1"/>
          <p:nvPr/>
        </p:nvSpPr>
        <p:spPr>
          <a:xfrm>
            <a:off x="10014396" y="4297635"/>
            <a:ext cx="671979" cy="369332"/>
          </a:xfrm>
          <a:prstGeom prst="rect">
            <a:avLst/>
          </a:prstGeom>
          <a:noFill/>
        </p:spPr>
        <p:txBody>
          <a:bodyPr wrap="none" rtlCol="0">
            <a:spAutoFit/>
          </a:bodyPr>
          <a:lstStyle/>
          <a:p>
            <a:r>
              <a:rPr lang="en-US" dirty="0"/>
              <a:t>2030</a:t>
            </a:r>
          </a:p>
        </p:txBody>
      </p:sp>
      <p:sp>
        <p:nvSpPr>
          <p:cNvPr id="35" name="TextBox 34">
            <a:extLst>
              <a:ext uri="{FF2B5EF4-FFF2-40B4-BE49-F238E27FC236}">
                <a16:creationId xmlns:a16="http://schemas.microsoft.com/office/drawing/2014/main" id="{969878E1-6EC3-4027-AD38-2AFA68A21EAA}"/>
              </a:ext>
            </a:extLst>
          </p:cNvPr>
          <p:cNvSpPr txBox="1"/>
          <p:nvPr/>
        </p:nvSpPr>
        <p:spPr>
          <a:xfrm>
            <a:off x="4337347" y="5844795"/>
            <a:ext cx="671979" cy="369332"/>
          </a:xfrm>
          <a:prstGeom prst="rect">
            <a:avLst/>
          </a:prstGeom>
          <a:noFill/>
        </p:spPr>
        <p:txBody>
          <a:bodyPr wrap="none" rtlCol="0">
            <a:spAutoFit/>
          </a:bodyPr>
          <a:lstStyle/>
          <a:p>
            <a:r>
              <a:rPr lang="en-US" dirty="0"/>
              <a:t>2032</a:t>
            </a:r>
          </a:p>
        </p:txBody>
      </p:sp>
      <p:sp>
        <p:nvSpPr>
          <p:cNvPr id="36" name="Oval 35">
            <a:extLst>
              <a:ext uri="{FF2B5EF4-FFF2-40B4-BE49-F238E27FC236}">
                <a16:creationId xmlns:a16="http://schemas.microsoft.com/office/drawing/2014/main" id="{5F4768F1-5858-46B9-B8F3-CE471CA2CEA9}"/>
              </a:ext>
            </a:extLst>
          </p:cNvPr>
          <p:cNvSpPr/>
          <p:nvPr/>
        </p:nvSpPr>
        <p:spPr>
          <a:xfrm>
            <a:off x="8091898" y="5351474"/>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4E9D66E-1B00-45A1-8B7C-8FB36CA59AA6}"/>
              </a:ext>
            </a:extLst>
          </p:cNvPr>
          <p:cNvSpPr txBox="1"/>
          <p:nvPr/>
        </p:nvSpPr>
        <p:spPr>
          <a:xfrm>
            <a:off x="641866" y="5837834"/>
            <a:ext cx="671979" cy="369332"/>
          </a:xfrm>
          <a:prstGeom prst="rect">
            <a:avLst/>
          </a:prstGeom>
          <a:noFill/>
        </p:spPr>
        <p:txBody>
          <a:bodyPr wrap="none" rtlCol="0">
            <a:spAutoFit/>
          </a:bodyPr>
          <a:lstStyle/>
          <a:p>
            <a:r>
              <a:rPr lang="en-US" dirty="0"/>
              <a:t>2033</a:t>
            </a:r>
          </a:p>
        </p:txBody>
      </p:sp>
      <p:sp>
        <p:nvSpPr>
          <p:cNvPr id="38" name="TextBox 37">
            <a:extLst>
              <a:ext uri="{FF2B5EF4-FFF2-40B4-BE49-F238E27FC236}">
                <a16:creationId xmlns:a16="http://schemas.microsoft.com/office/drawing/2014/main" id="{136DB93E-B0DF-45BF-B8BC-E1E81427B08E}"/>
              </a:ext>
            </a:extLst>
          </p:cNvPr>
          <p:cNvSpPr txBox="1"/>
          <p:nvPr/>
        </p:nvSpPr>
        <p:spPr>
          <a:xfrm>
            <a:off x="9585381" y="2780409"/>
            <a:ext cx="901209" cy="369332"/>
          </a:xfrm>
          <a:prstGeom prst="rect">
            <a:avLst/>
          </a:prstGeom>
          <a:noFill/>
          <a:ln w="38100">
            <a:solidFill>
              <a:schemeClr val="tx1"/>
            </a:solidFill>
          </a:ln>
        </p:spPr>
        <p:txBody>
          <a:bodyPr wrap="none" rtlCol="0">
            <a:spAutoFit/>
          </a:bodyPr>
          <a:lstStyle/>
          <a:p>
            <a:r>
              <a:rPr lang="en-US" dirty="0"/>
              <a:t>YEAR 4</a:t>
            </a:r>
          </a:p>
        </p:txBody>
      </p:sp>
      <p:sp>
        <p:nvSpPr>
          <p:cNvPr id="34" name="TextBox 33">
            <a:extLst>
              <a:ext uri="{FF2B5EF4-FFF2-40B4-BE49-F238E27FC236}">
                <a16:creationId xmlns:a16="http://schemas.microsoft.com/office/drawing/2014/main" id="{AF6866AE-229E-44D1-9B9C-36DEC004D76A}"/>
              </a:ext>
            </a:extLst>
          </p:cNvPr>
          <p:cNvSpPr txBox="1"/>
          <p:nvPr/>
        </p:nvSpPr>
        <p:spPr>
          <a:xfrm>
            <a:off x="8419631" y="5736292"/>
            <a:ext cx="671979" cy="369332"/>
          </a:xfrm>
          <a:prstGeom prst="rect">
            <a:avLst/>
          </a:prstGeom>
          <a:noFill/>
        </p:spPr>
        <p:txBody>
          <a:bodyPr wrap="square" rtlCol="0">
            <a:spAutoFit/>
          </a:bodyPr>
          <a:lstStyle/>
          <a:p>
            <a:r>
              <a:rPr lang="en-US" dirty="0"/>
              <a:t>2031</a:t>
            </a:r>
          </a:p>
        </p:txBody>
      </p:sp>
      <p:sp>
        <p:nvSpPr>
          <p:cNvPr id="42" name="Freeform: Shape 41">
            <a:extLst>
              <a:ext uri="{FF2B5EF4-FFF2-40B4-BE49-F238E27FC236}">
                <a16:creationId xmlns:a16="http://schemas.microsoft.com/office/drawing/2014/main" id="{6EFDDF53-A441-4967-98FC-1BC26A5922FA}"/>
              </a:ext>
            </a:extLst>
          </p:cNvPr>
          <p:cNvSpPr/>
          <p:nvPr/>
        </p:nvSpPr>
        <p:spPr>
          <a:xfrm>
            <a:off x="10047642" y="1882588"/>
            <a:ext cx="1264651" cy="2226833"/>
          </a:xfrm>
          <a:custGeom>
            <a:avLst/>
            <a:gdLst>
              <a:gd name="connsiteX0" fmla="*/ 0 w 1264651"/>
              <a:gd name="connsiteY0" fmla="*/ 0 h 2226833"/>
              <a:gd name="connsiteX1" fmla="*/ 1247887 w 1264651"/>
              <a:gd name="connsiteY1" fmla="*/ 978946 h 2226833"/>
              <a:gd name="connsiteX2" fmla="*/ 753036 w 1264651"/>
              <a:gd name="connsiteY2" fmla="*/ 2226833 h 2226833"/>
              <a:gd name="connsiteX3" fmla="*/ 753036 w 1264651"/>
              <a:gd name="connsiteY3" fmla="*/ 2226833 h 2226833"/>
              <a:gd name="connsiteX4" fmla="*/ 774551 w 1264651"/>
              <a:gd name="connsiteY4" fmla="*/ 2216076 h 2226833"/>
              <a:gd name="connsiteX5" fmla="*/ 774551 w 1264651"/>
              <a:gd name="connsiteY5" fmla="*/ 2216076 h 2226833"/>
              <a:gd name="connsiteX6" fmla="*/ 882127 w 1264651"/>
              <a:gd name="connsiteY6" fmla="*/ 2043953 h 2226833"/>
              <a:gd name="connsiteX7" fmla="*/ 796066 w 1264651"/>
              <a:gd name="connsiteY7" fmla="*/ 2216076 h 2226833"/>
              <a:gd name="connsiteX8" fmla="*/ 796066 w 1264651"/>
              <a:gd name="connsiteY8" fmla="*/ 2216076 h 2226833"/>
              <a:gd name="connsiteX9" fmla="*/ 785309 w 1264651"/>
              <a:gd name="connsiteY9" fmla="*/ 2216076 h 2226833"/>
              <a:gd name="connsiteX10" fmla="*/ 774551 w 1264651"/>
              <a:gd name="connsiteY10" fmla="*/ 2216076 h 222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1" h="2226833">
                <a:moveTo>
                  <a:pt x="0" y="0"/>
                </a:moveTo>
                <a:cubicBezTo>
                  <a:pt x="561190" y="303903"/>
                  <a:pt x="1122381" y="607807"/>
                  <a:pt x="1247887" y="978946"/>
                </a:cubicBezTo>
                <a:cubicBezTo>
                  <a:pt x="1373393" y="1350085"/>
                  <a:pt x="753036" y="2226833"/>
                  <a:pt x="753036" y="2226833"/>
                </a:cubicBezTo>
                <a:lnTo>
                  <a:pt x="753036" y="2226833"/>
                </a:lnTo>
                <a:lnTo>
                  <a:pt x="774551" y="2216076"/>
                </a:lnTo>
                <a:lnTo>
                  <a:pt x="774551" y="2216076"/>
                </a:lnTo>
                <a:cubicBezTo>
                  <a:pt x="792480" y="2187389"/>
                  <a:pt x="878541" y="2043953"/>
                  <a:pt x="882127" y="2043953"/>
                </a:cubicBezTo>
                <a:cubicBezTo>
                  <a:pt x="885713" y="2043953"/>
                  <a:pt x="796066" y="2216076"/>
                  <a:pt x="796066" y="2216076"/>
                </a:cubicBezTo>
                <a:lnTo>
                  <a:pt x="796066" y="2216076"/>
                </a:lnTo>
                <a:lnTo>
                  <a:pt x="785309" y="2216076"/>
                </a:lnTo>
                <a:lnTo>
                  <a:pt x="774551" y="22160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7220C15-EB8C-448C-AF4B-9182F4ADEB33}"/>
              </a:ext>
            </a:extLst>
          </p:cNvPr>
          <p:cNvSpPr/>
          <p:nvPr/>
        </p:nvSpPr>
        <p:spPr>
          <a:xfrm>
            <a:off x="9237577" y="4916245"/>
            <a:ext cx="1595374" cy="1517164"/>
          </a:xfrm>
          <a:custGeom>
            <a:avLst/>
            <a:gdLst>
              <a:gd name="connsiteX0" fmla="*/ 1595374 w 1595374"/>
              <a:gd name="connsiteY0" fmla="*/ 0 h 1517164"/>
              <a:gd name="connsiteX1" fmla="*/ 1197341 w 1595374"/>
              <a:gd name="connsiteY1" fmla="*/ 1430767 h 1517164"/>
              <a:gd name="connsiteX2" fmla="*/ 67788 w 1595374"/>
              <a:gd name="connsiteY2" fmla="*/ 1355463 h 1517164"/>
              <a:gd name="connsiteX3" fmla="*/ 121576 w 1595374"/>
              <a:gd name="connsiteY3" fmla="*/ 1344706 h 1517164"/>
            </a:gdLst>
            <a:ahLst/>
            <a:cxnLst>
              <a:cxn ang="0">
                <a:pos x="connsiteX0" y="connsiteY0"/>
              </a:cxn>
              <a:cxn ang="0">
                <a:pos x="connsiteX1" y="connsiteY1"/>
              </a:cxn>
              <a:cxn ang="0">
                <a:pos x="connsiteX2" y="connsiteY2"/>
              </a:cxn>
              <a:cxn ang="0">
                <a:pos x="connsiteX3" y="connsiteY3"/>
              </a:cxn>
            </a:cxnLst>
            <a:rect l="l" t="t" r="r" b="b"/>
            <a:pathLst>
              <a:path w="1595374" h="1517164">
                <a:moveTo>
                  <a:pt x="1595374" y="0"/>
                </a:moveTo>
                <a:cubicBezTo>
                  <a:pt x="1523656" y="602428"/>
                  <a:pt x="1451939" y="1204857"/>
                  <a:pt x="1197341" y="1430767"/>
                </a:cubicBezTo>
                <a:cubicBezTo>
                  <a:pt x="942743" y="1656677"/>
                  <a:pt x="247082" y="1369806"/>
                  <a:pt x="67788" y="1355463"/>
                </a:cubicBezTo>
                <a:cubicBezTo>
                  <a:pt x="-111506" y="1341120"/>
                  <a:pt x="121576" y="1344706"/>
                  <a:pt x="121576" y="13447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3B90AEF3-B674-465D-8647-ECA8397D163C}"/>
              </a:ext>
            </a:extLst>
          </p:cNvPr>
          <p:cNvSpPr/>
          <p:nvPr/>
        </p:nvSpPr>
        <p:spPr>
          <a:xfrm>
            <a:off x="8347934" y="6454588"/>
            <a:ext cx="86061" cy="53788"/>
          </a:xfrm>
          <a:custGeom>
            <a:avLst/>
            <a:gdLst>
              <a:gd name="connsiteX0" fmla="*/ 86061 w 86061"/>
              <a:gd name="connsiteY0" fmla="*/ 53788 h 53788"/>
              <a:gd name="connsiteX1" fmla="*/ 21515 w 86061"/>
              <a:gd name="connsiteY1" fmla="*/ 10758 h 53788"/>
              <a:gd name="connsiteX2" fmla="*/ 0 w 86061"/>
              <a:gd name="connsiteY2" fmla="*/ 0 h 53788"/>
            </a:gdLst>
            <a:ahLst/>
            <a:cxnLst>
              <a:cxn ang="0">
                <a:pos x="connsiteX0" y="connsiteY0"/>
              </a:cxn>
              <a:cxn ang="0">
                <a:pos x="connsiteX1" y="connsiteY1"/>
              </a:cxn>
              <a:cxn ang="0">
                <a:pos x="connsiteX2" y="connsiteY2"/>
              </a:cxn>
            </a:cxnLst>
            <a:rect l="l" t="t" r="r" b="b"/>
            <a:pathLst>
              <a:path w="86061" h="53788">
                <a:moveTo>
                  <a:pt x="86061" y="53788"/>
                </a:moveTo>
                <a:cubicBezTo>
                  <a:pt x="60959" y="36755"/>
                  <a:pt x="35858" y="19723"/>
                  <a:pt x="21515" y="10758"/>
                </a:cubicBezTo>
                <a:cubicBezTo>
                  <a:pt x="7171" y="1793"/>
                  <a:pt x="0" y="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F820155-A2BC-4524-AB13-90A7D7C62E08}"/>
              </a:ext>
            </a:extLst>
          </p:cNvPr>
          <p:cNvSpPr/>
          <p:nvPr/>
        </p:nvSpPr>
        <p:spPr>
          <a:xfrm>
            <a:off x="5378210" y="5120752"/>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353FC131-D4F5-45EB-8006-E7FDE2DE185E}"/>
              </a:ext>
            </a:extLst>
          </p:cNvPr>
          <p:cNvSpPr/>
          <p:nvPr/>
        </p:nvSpPr>
        <p:spPr>
          <a:xfrm>
            <a:off x="1368581" y="4585520"/>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1C1666E-1DCD-4949-B0D7-2F46566EA53D}"/>
              </a:ext>
            </a:extLst>
          </p:cNvPr>
          <p:cNvSpPr txBox="1"/>
          <p:nvPr/>
        </p:nvSpPr>
        <p:spPr>
          <a:xfrm>
            <a:off x="9563791" y="5453007"/>
            <a:ext cx="901209" cy="369332"/>
          </a:xfrm>
          <a:prstGeom prst="rect">
            <a:avLst/>
          </a:prstGeom>
          <a:noFill/>
          <a:ln w="38100">
            <a:solidFill>
              <a:schemeClr val="tx1"/>
            </a:solidFill>
          </a:ln>
        </p:spPr>
        <p:txBody>
          <a:bodyPr wrap="none" rtlCol="0">
            <a:spAutoFit/>
          </a:bodyPr>
          <a:lstStyle/>
          <a:p>
            <a:r>
              <a:rPr lang="en-US" dirty="0"/>
              <a:t>YEAR 5</a:t>
            </a:r>
          </a:p>
        </p:txBody>
      </p:sp>
      <p:sp>
        <p:nvSpPr>
          <p:cNvPr id="49" name="TextBox 48">
            <a:extLst>
              <a:ext uri="{FF2B5EF4-FFF2-40B4-BE49-F238E27FC236}">
                <a16:creationId xmlns:a16="http://schemas.microsoft.com/office/drawing/2014/main" id="{0E2C99FF-A512-4E37-847C-16A5CE13E3CF}"/>
              </a:ext>
            </a:extLst>
          </p:cNvPr>
          <p:cNvSpPr txBox="1"/>
          <p:nvPr/>
        </p:nvSpPr>
        <p:spPr>
          <a:xfrm>
            <a:off x="6313145" y="5735040"/>
            <a:ext cx="901209" cy="369332"/>
          </a:xfrm>
          <a:prstGeom prst="rect">
            <a:avLst/>
          </a:prstGeom>
          <a:noFill/>
          <a:ln w="38100">
            <a:solidFill>
              <a:schemeClr val="tx1"/>
            </a:solidFill>
          </a:ln>
        </p:spPr>
        <p:txBody>
          <a:bodyPr wrap="none" rtlCol="0">
            <a:spAutoFit/>
          </a:bodyPr>
          <a:lstStyle/>
          <a:p>
            <a:r>
              <a:rPr lang="en-US" dirty="0"/>
              <a:t>YEAR 6</a:t>
            </a:r>
          </a:p>
        </p:txBody>
      </p:sp>
      <p:sp>
        <p:nvSpPr>
          <p:cNvPr id="50" name="TextBox 49">
            <a:extLst>
              <a:ext uri="{FF2B5EF4-FFF2-40B4-BE49-F238E27FC236}">
                <a16:creationId xmlns:a16="http://schemas.microsoft.com/office/drawing/2014/main" id="{8BEE97FF-EC01-4128-997D-3B837A630DDB}"/>
              </a:ext>
            </a:extLst>
          </p:cNvPr>
          <p:cNvSpPr txBox="1"/>
          <p:nvPr/>
        </p:nvSpPr>
        <p:spPr>
          <a:xfrm>
            <a:off x="2354708" y="5693669"/>
            <a:ext cx="901209" cy="369332"/>
          </a:xfrm>
          <a:prstGeom prst="rect">
            <a:avLst/>
          </a:prstGeom>
          <a:noFill/>
          <a:ln w="38100">
            <a:solidFill>
              <a:schemeClr val="tx1"/>
            </a:solidFill>
          </a:ln>
        </p:spPr>
        <p:txBody>
          <a:bodyPr wrap="none" rtlCol="0">
            <a:spAutoFit/>
          </a:bodyPr>
          <a:lstStyle/>
          <a:p>
            <a:r>
              <a:rPr lang="en-US" dirty="0"/>
              <a:t>YEAR 7</a:t>
            </a:r>
          </a:p>
        </p:txBody>
      </p:sp>
      <p:cxnSp>
        <p:nvCxnSpPr>
          <p:cNvPr id="52" name="Straight Arrow Connector 51">
            <a:extLst>
              <a:ext uri="{FF2B5EF4-FFF2-40B4-BE49-F238E27FC236}">
                <a16:creationId xmlns:a16="http://schemas.microsoft.com/office/drawing/2014/main" id="{2DF2EB5E-3AFC-47C8-9E35-A44814E95C04}"/>
              </a:ext>
            </a:extLst>
          </p:cNvPr>
          <p:cNvCxnSpPr/>
          <p:nvPr/>
        </p:nvCxnSpPr>
        <p:spPr>
          <a:xfrm flipV="1">
            <a:off x="7368989" y="1583644"/>
            <a:ext cx="0" cy="152758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74B19E5-8E29-4EC5-96D1-122EF36A7D9D}"/>
              </a:ext>
            </a:extLst>
          </p:cNvPr>
          <p:cNvCxnSpPr>
            <a:cxnSpLocks/>
          </p:cNvCxnSpPr>
          <p:nvPr/>
        </p:nvCxnSpPr>
        <p:spPr>
          <a:xfrm flipV="1">
            <a:off x="5390928" y="2175815"/>
            <a:ext cx="636612" cy="504399"/>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E89BE09-2390-4C9F-965B-FCE1E527E562}"/>
              </a:ext>
            </a:extLst>
          </p:cNvPr>
          <p:cNvCxnSpPr>
            <a:cxnSpLocks/>
            <a:endCxn id="5" idx="5"/>
          </p:cNvCxnSpPr>
          <p:nvPr/>
        </p:nvCxnSpPr>
        <p:spPr>
          <a:xfrm flipH="1" flipV="1">
            <a:off x="4222457" y="2240650"/>
            <a:ext cx="329232" cy="41156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37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39EF-E340-4728-B79D-EE2037B44113}"/>
              </a:ext>
            </a:extLst>
          </p:cNvPr>
          <p:cNvSpPr>
            <a:spLocks noGrp="1"/>
          </p:cNvSpPr>
          <p:nvPr>
            <p:ph type="title"/>
          </p:nvPr>
        </p:nvSpPr>
        <p:spPr/>
        <p:txBody>
          <a:bodyPr/>
          <a:lstStyle/>
          <a:p>
            <a:r>
              <a:rPr lang="en-US" b="1" dirty="0"/>
              <a:t>Foreclosure -- La. RS 47:2266.1</a:t>
            </a:r>
          </a:p>
        </p:txBody>
      </p:sp>
      <p:sp>
        <p:nvSpPr>
          <p:cNvPr id="3" name="Content Placeholder 2">
            <a:extLst>
              <a:ext uri="{FF2B5EF4-FFF2-40B4-BE49-F238E27FC236}">
                <a16:creationId xmlns:a16="http://schemas.microsoft.com/office/drawing/2014/main" id="{CA825FD3-9B58-49BD-B57D-767638FB3BD5}"/>
              </a:ext>
            </a:extLst>
          </p:cNvPr>
          <p:cNvSpPr>
            <a:spLocks noGrp="1"/>
          </p:cNvSpPr>
          <p:nvPr>
            <p:ph idx="1"/>
          </p:nvPr>
        </p:nvSpPr>
        <p:spPr>
          <a:xfrm>
            <a:off x="203997" y="1377048"/>
            <a:ext cx="11026230" cy="5071634"/>
          </a:xfrm>
        </p:spPr>
        <p:txBody>
          <a:bodyPr>
            <a:normAutofit/>
          </a:bodyPr>
          <a:lstStyle/>
          <a:p>
            <a:r>
              <a:rPr lang="en-US" dirty="0"/>
              <a:t>365/180 Day Notice  -- La. RS 47:2156    </a:t>
            </a:r>
          </a:p>
          <a:p>
            <a:pPr lvl="1"/>
            <a:r>
              <a:rPr lang="en-US" dirty="0"/>
              <a:t>This is the Notice required prior to foreclosure – send to </a:t>
            </a:r>
            <a:r>
              <a:rPr lang="en-US" b="1" u="sng" dirty="0"/>
              <a:t>tax auction parties</a:t>
            </a:r>
          </a:p>
          <a:p>
            <a:pPr lvl="1"/>
            <a:r>
              <a:rPr lang="en-US" dirty="0"/>
              <a:t>“As of [insert date no more than 15 days prior to notice] the termination payment is X plus costs…..</a:t>
            </a:r>
          </a:p>
          <a:p>
            <a:pPr lvl="1"/>
            <a:r>
              <a:rPr lang="en-US" dirty="0"/>
              <a:t>Certification from the tax collector must be provided by the tax collector upon request (copy must be attached to the petition – referred to as “a statement certifying the amount of the termination price”)</a:t>
            </a:r>
          </a:p>
          <a:p>
            <a:pPr lvl="1"/>
            <a:r>
              <a:rPr lang="en-US" dirty="0"/>
              <a:t>Recommended that it includes a payment schedule for at least 6 months of what is owed to stop foreclosure</a:t>
            </a:r>
          </a:p>
          <a:p>
            <a:pPr lvl="1"/>
            <a:r>
              <a:rPr lang="en-US" dirty="0"/>
              <a:t>Affidavit for up to $500 for notice costs can be submitted to tax collector &amp; attached to petition</a:t>
            </a:r>
          </a:p>
          <a:p>
            <a:r>
              <a:rPr lang="en-US" dirty="0"/>
              <a:t>Foreclosure can be initiated after 3 years from the date of filing the tax lien certificate against “each owner” </a:t>
            </a:r>
          </a:p>
          <a:p>
            <a:r>
              <a:rPr lang="en-US" dirty="0"/>
              <a:t>Attorneys fees are 25% of the debt or $2,500 whichever is more</a:t>
            </a:r>
          </a:p>
          <a:p>
            <a:r>
              <a:rPr lang="en-US" dirty="0"/>
              <a:t>Curator must be appointed for absent defendant(s) - Termination of lien allowed until 30 days after last party served</a:t>
            </a:r>
          </a:p>
          <a:p>
            <a:r>
              <a:rPr lang="en-US" dirty="0"/>
              <a:t>Judgment enforced per La. RS § 47:2267</a:t>
            </a:r>
          </a:p>
        </p:txBody>
      </p:sp>
      <p:pic>
        <p:nvPicPr>
          <p:cNvPr id="4" name="Content Placeholder 6" descr="&lt;strong&gt;Scales&lt;/strong&gt; PNG">
            <a:extLst>
              <a:ext uri="{FF2B5EF4-FFF2-40B4-BE49-F238E27FC236}">
                <a16:creationId xmlns:a16="http://schemas.microsoft.com/office/drawing/2014/main" id="{33F01769-267C-446C-96DE-EEF206B43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4227" y="122447"/>
            <a:ext cx="2096075" cy="2079951"/>
          </a:xfrm>
          <a:prstGeom prst="rect">
            <a:avLst/>
          </a:prstGeom>
        </p:spPr>
      </p:pic>
    </p:spTree>
    <p:extLst>
      <p:ext uri="{BB962C8B-B14F-4D97-AF65-F5344CB8AC3E}">
        <p14:creationId xmlns:p14="http://schemas.microsoft.com/office/powerpoint/2010/main" val="108511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C15B-C89B-43FA-8760-F2F29F17056C}"/>
              </a:ext>
            </a:extLst>
          </p:cNvPr>
          <p:cNvSpPr>
            <a:spLocks noGrp="1"/>
          </p:cNvSpPr>
          <p:nvPr>
            <p:ph type="title"/>
          </p:nvPr>
        </p:nvSpPr>
        <p:spPr>
          <a:xfrm>
            <a:off x="677333" y="609599"/>
            <a:ext cx="10919411" cy="1789355"/>
          </a:xfrm>
        </p:spPr>
        <p:txBody>
          <a:bodyPr>
            <a:normAutofit/>
          </a:bodyPr>
          <a:lstStyle/>
          <a:p>
            <a:pPr algn="ctr"/>
            <a:r>
              <a:rPr lang="en-US" dirty="0">
                <a:solidFill>
                  <a:schemeClr val="tx1"/>
                </a:solidFill>
                <a:latin typeface="Times New Roman" panose="02020603050405020304" pitchFamily="18" charset="0"/>
                <a:cs typeface="Times New Roman" panose="02020603050405020304" pitchFamily="18" charset="0"/>
              </a:rPr>
              <a:t>Sheriff Sale to Enforce the Judgment = </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Sheriff deducts costs of sale and any commission due and distributes the rest:</a:t>
            </a:r>
          </a:p>
        </p:txBody>
      </p:sp>
      <p:sp>
        <p:nvSpPr>
          <p:cNvPr id="3" name="Content Placeholder 2">
            <a:extLst>
              <a:ext uri="{FF2B5EF4-FFF2-40B4-BE49-F238E27FC236}">
                <a16:creationId xmlns:a16="http://schemas.microsoft.com/office/drawing/2014/main" id="{55EBC7BF-C780-41C7-94D3-7832D75DC238}"/>
              </a:ext>
            </a:extLst>
          </p:cNvPr>
          <p:cNvSpPr>
            <a:spLocks noGrp="1"/>
          </p:cNvSpPr>
          <p:nvPr>
            <p:ph idx="1"/>
          </p:nvPr>
        </p:nvSpPr>
        <p:spPr>
          <a:xfrm>
            <a:off x="591671" y="2678654"/>
            <a:ext cx="8682331" cy="2637417"/>
          </a:xfrm>
        </p:spPr>
        <p:txBody>
          <a:bodyPr/>
          <a:lstStyle/>
          <a:p>
            <a:r>
              <a:rPr lang="en-US" dirty="0">
                <a:latin typeface="Times New Roman" panose="02020603050405020304" pitchFamily="18" charset="0"/>
                <a:cs typeface="Times New Roman" panose="02020603050405020304" pitchFamily="18" charset="0"/>
              </a:rPr>
              <a:t>1.  Lien holder for payment of judgment + judicial interest through date of sale &amp; reasonable costs and attorneys fees</a:t>
            </a:r>
          </a:p>
          <a:p>
            <a:r>
              <a:rPr lang="en-US" dirty="0">
                <a:latin typeface="Times New Roman" panose="02020603050405020304" pitchFamily="18" charset="0"/>
                <a:cs typeface="Times New Roman" panose="02020603050405020304" pitchFamily="18" charset="0"/>
              </a:rPr>
              <a:t>2. Holders of lien certificates that have not pre-empted</a:t>
            </a:r>
          </a:p>
          <a:p>
            <a:r>
              <a:rPr lang="en-US" dirty="0">
                <a:latin typeface="Times New Roman" panose="02020603050405020304" pitchFamily="18" charset="0"/>
                <a:cs typeface="Times New Roman" panose="02020603050405020304" pitchFamily="18" charset="0"/>
              </a:rPr>
              <a:t>3. Holders of recorded mortgages, liens and privileges to satisfy each claim</a:t>
            </a:r>
          </a:p>
          <a:p>
            <a:r>
              <a:rPr lang="en-US" dirty="0">
                <a:latin typeface="Times New Roman" panose="02020603050405020304" pitchFamily="18" charset="0"/>
                <a:cs typeface="Times New Roman" panose="02020603050405020304" pitchFamily="18" charset="0"/>
              </a:rPr>
              <a:t>4. To each owner in accordance with their interest</a:t>
            </a:r>
          </a:p>
          <a:p>
            <a:r>
              <a:rPr lang="en-US" dirty="0">
                <a:latin typeface="Times New Roman" panose="02020603050405020304" pitchFamily="18" charset="0"/>
                <a:cs typeface="Times New Roman" panose="02020603050405020304" pitchFamily="18" charset="0"/>
              </a:rPr>
              <a:t>Disputes over surplus shall not delay issuance of sheriff’s deed to winning bidder or to distribution of judgment amount to plaintiff.</a:t>
            </a:r>
          </a:p>
        </p:txBody>
      </p:sp>
    </p:spTree>
    <p:extLst>
      <p:ext uri="{BB962C8B-B14F-4D97-AF65-F5344CB8AC3E}">
        <p14:creationId xmlns:p14="http://schemas.microsoft.com/office/powerpoint/2010/main" val="385683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A4E8-179F-497E-AA37-89B2722B1AAE}"/>
              </a:ext>
            </a:extLst>
          </p:cNvPr>
          <p:cNvSpPr>
            <a:spLocks noGrp="1"/>
          </p:cNvSpPr>
          <p:nvPr>
            <p:ph type="title"/>
          </p:nvPr>
        </p:nvSpPr>
        <p:spPr>
          <a:xfrm>
            <a:off x="677334" y="609599"/>
            <a:ext cx="8596668" cy="1550989"/>
          </a:xfrm>
        </p:spPr>
        <p:txBody>
          <a:bodyPr>
            <a:normAutofit fontScale="90000"/>
          </a:bodyPr>
          <a:lstStyle/>
          <a:p>
            <a:pPr algn="ctr"/>
            <a:r>
              <a:rPr lang="en-US" b="1" dirty="0"/>
              <a:t>Option 3</a:t>
            </a:r>
            <a:br>
              <a:rPr lang="en-US" b="1" dirty="0"/>
            </a:br>
            <a:r>
              <a:rPr lang="en-US" b="1" dirty="0"/>
              <a:t>Convert adjudicated property to a tax lien certificate</a:t>
            </a:r>
          </a:p>
        </p:txBody>
      </p:sp>
      <p:sp>
        <p:nvSpPr>
          <p:cNvPr id="3" name="Content Placeholder 2">
            <a:extLst>
              <a:ext uri="{FF2B5EF4-FFF2-40B4-BE49-F238E27FC236}">
                <a16:creationId xmlns:a16="http://schemas.microsoft.com/office/drawing/2014/main" id="{DF295DBA-FB7D-4678-B2FB-AD323A5463C0}"/>
              </a:ext>
            </a:extLst>
          </p:cNvPr>
          <p:cNvSpPr>
            <a:spLocks noGrp="1"/>
          </p:cNvSpPr>
          <p:nvPr>
            <p:ph idx="1"/>
          </p:nvPr>
        </p:nvSpPr>
        <p:spPr>
          <a:xfrm>
            <a:off x="505609" y="2312893"/>
            <a:ext cx="9794838" cy="4381417"/>
          </a:xfrm>
        </p:spPr>
        <p:txBody>
          <a:bodyPr/>
          <a:lstStyle/>
          <a:p>
            <a:r>
              <a:rPr lang="en-US" sz="2500" dirty="0"/>
              <a:t>Authenticate the tax lien certificate and file in the M records</a:t>
            </a:r>
          </a:p>
          <a:p>
            <a:r>
              <a:rPr lang="en-US" sz="2500" dirty="0"/>
              <a:t>Purchaser to foreclose (or risk prescription)</a:t>
            </a:r>
          </a:p>
          <a:p>
            <a:r>
              <a:rPr lang="en-US" sz="2500" dirty="0"/>
              <a:t>Foreclosure cannot occur until 3 years after tax lien certificate is filed in M records </a:t>
            </a:r>
          </a:p>
          <a:p>
            <a:r>
              <a:rPr lang="en-US" sz="2500" dirty="0"/>
              <a:t>Bundling is allowed – group properties and sell or donate (47:2201(A))</a:t>
            </a:r>
          </a:p>
          <a:p>
            <a:r>
              <a:rPr lang="en-US" sz="2500" dirty="0"/>
              <a:t>Again, Notices are not required prior to transfer of tax lien certificates (47:2206(D))</a:t>
            </a:r>
          </a:p>
          <a:p>
            <a:pPr marL="0" indent="0">
              <a:buNone/>
            </a:pPr>
            <a:endParaRPr lang="en-US" dirty="0"/>
          </a:p>
        </p:txBody>
      </p:sp>
      <p:pic>
        <p:nvPicPr>
          <p:cNvPr id="4" name="Content Placeholder 6" descr="&lt;strong&gt;Scales&lt;/strong&gt; PNG">
            <a:extLst>
              <a:ext uri="{FF2B5EF4-FFF2-40B4-BE49-F238E27FC236}">
                <a16:creationId xmlns:a16="http://schemas.microsoft.com/office/drawing/2014/main" id="{AA0CE04D-750D-4B63-80AA-11FCE9DCA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1678" y="3258374"/>
            <a:ext cx="777538" cy="771557"/>
          </a:xfrm>
          <a:prstGeom prst="rect">
            <a:avLst/>
          </a:prstGeom>
        </p:spPr>
      </p:pic>
    </p:spTree>
    <p:extLst>
      <p:ext uri="{BB962C8B-B14F-4D97-AF65-F5344CB8AC3E}">
        <p14:creationId xmlns:p14="http://schemas.microsoft.com/office/powerpoint/2010/main" val="134719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70CE-CB62-42C0-A926-C2D1E59353E6}"/>
              </a:ext>
            </a:extLst>
          </p:cNvPr>
          <p:cNvSpPr>
            <a:spLocks noGrp="1"/>
          </p:cNvSpPr>
          <p:nvPr>
            <p:ph type="title"/>
          </p:nvPr>
        </p:nvSpPr>
        <p:spPr>
          <a:xfrm>
            <a:off x="236668" y="331255"/>
            <a:ext cx="9378672" cy="2315125"/>
          </a:xfrm>
        </p:spPr>
        <p:txBody>
          <a:bodyPr>
            <a:normAutofit/>
          </a:bodyPr>
          <a:lstStyle/>
          <a:p>
            <a:pPr lvl="1" algn="ctr"/>
            <a:r>
              <a:rPr lang="en-US" sz="2400" b="1" dirty="0">
                <a:solidFill>
                  <a:schemeClr val="accent1"/>
                </a:solidFill>
                <a:latin typeface="Times New Roman" panose="02020603050405020304" pitchFamily="18" charset="0"/>
                <a:cs typeface="Times New Roman" panose="02020603050405020304" pitchFamily="18" charset="0"/>
              </a:rPr>
              <a:t>Option 4.</a:t>
            </a:r>
            <a:br>
              <a:rPr lang="en-US" sz="2400" dirty="0">
                <a:latin typeface="Times New Roman" panose="02020603050405020304" pitchFamily="18" charset="0"/>
                <a:cs typeface="Times New Roman" panose="02020603050405020304" pitchFamily="18" charset="0"/>
              </a:rPr>
            </a:br>
            <a:r>
              <a:rPr lang="en-US" sz="2400" b="1" dirty="0">
                <a:solidFill>
                  <a:schemeClr val="accent1"/>
                </a:solidFill>
                <a:latin typeface="Times New Roman" panose="02020603050405020304" pitchFamily="18" charset="0"/>
                <a:cs typeface="Times New Roman" panose="02020603050405020304" pitchFamily="18" charset="0"/>
              </a:rPr>
              <a:t>Political subdivision can also transfer the immovable property burdened by the tax lien in accordance with terms of local ordinance </a:t>
            </a:r>
            <a:br>
              <a:rPr lang="en-US" sz="2400" b="1" dirty="0">
                <a:solidFill>
                  <a:schemeClr val="accent1"/>
                </a:solidFill>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A4F2CAB4-D78A-4758-9062-0E2975C752B2}"/>
              </a:ext>
            </a:extLst>
          </p:cNvPr>
          <p:cNvSpPr>
            <a:spLocks noGrp="1"/>
          </p:cNvSpPr>
          <p:nvPr>
            <p:ph idx="1"/>
          </p:nvPr>
        </p:nvSpPr>
        <p:spPr>
          <a:xfrm>
            <a:off x="236668" y="1834180"/>
            <a:ext cx="9832489" cy="5023820"/>
          </a:xfrm>
        </p:spPr>
        <p:txBody>
          <a:bodyPr>
            <a:normAutofit/>
          </a:bodyPr>
          <a:lstStyle/>
          <a:p>
            <a:r>
              <a:rPr lang="en-US" sz="2600" dirty="0"/>
              <a:t>Adjudicated property-</a:t>
            </a:r>
            <a:r>
              <a:rPr lang="en-US" sz="2600" dirty="0" err="1"/>
              <a:t>ish</a:t>
            </a:r>
            <a:r>
              <a:rPr lang="en-US" sz="2600" dirty="0"/>
              <a:t> </a:t>
            </a:r>
            <a:r>
              <a:rPr lang="en-US" sz="2600" dirty="0">
                <a:sym typeface="Wingdings" panose="05000000000000000000" pitchFamily="2" charset="2"/>
              </a:rPr>
              <a:t> </a:t>
            </a:r>
            <a:r>
              <a:rPr lang="en-US" sz="2600" dirty="0" err="1"/>
              <a:t>Nonwarranty</a:t>
            </a:r>
            <a:r>
              <a:rPr lang="en-US" sz="2600" dirty="0"/>
              <a:t> Deed?</a:t>
            </a:r>
          </a:p>
          <a:p>
            <a:r>
              <a:rPr lang="en-US" sz="2600" b="1" dirty="0"/>
              <a:t>Minimum bid must be no less than 2/3 the market value “as established by the tax assessor”    47:2202(A)(5)</a:t>
            </a:r>
          </a:p>
          <a:p>
            <a:r>
              <a:rPr lang="en-US" sz="2600" dirty="0"/>
              <a:t>Same pre-notice requirements to </a:t>
            </a:r>
            <a:r>
              <a:rPr lang="en-US" sz="2600" b="1" u="sng" dirty="0"/>
              <a:t>tax auction parties</a:t>
            </a:r>
            <a:r>
              <a:rPr lang="en-US" sz="2600" dirty="0"/>
              <a:t> prior to transfer as adjudicated property.</a:t>
            </a:r>
          </a:p>
          <a:p>
            <a:r>
              <a:rPr lang="en-US" sz="2600" dirty="0"/>
              <a:t>47:2204 – Additional terms of Ordinance….Same language as currently in place</a:t>
            </a:r>
          </a:p>
          <a:p>
            <a:pPr lvl="1"/>
            <a:r>
              <a:rPr lang="en-US" sz="2600" dirty="0"/>
              <a:t>No appraisal required</a:t>
            </a:r>
          </a:p>
          <a:p>
            <a:pPr lvl="1"/>
            <a:r>
              <a:rPr lang="en-US" sz="2600" dirty="0"/>
              <a:t>Terms and conditions set by local ordinance</a:t>
            </a:r>
          </a:p>
          <a:p>
            <a:pPr lvl="1"/>
            <a:r>
              <a:rPr lang="en-US" sz="2600" dirty="0"/>
              <a:t>Additional ordinance can be required to approve sale</a:t>
            </a:r>
          </a:p>
          <a:p>
            <a:endParaRPr lang="en-US" dirty="0"/>
          </a:p>
        </p:txBody>
      </p:sp>
      <p:pic>
        <p:nvPicPr>
          <p:cNvPr id="4" name="Content Placeholder 6" descr="&lt;strong&gt;Scales&lt;/strong&gt; PNG">
            <a:extLst>
              <a:ext uri="{FF2B5EF4-FFF2-40B4-BE49-F238E27FC236}">
                <a16:creationId xmlns:a16="http://schemas.microsoft.com/office/drawing/2014/main" id="{F4915E95-E87F-4780-AB2B-3191342211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4084" y="331255"/>
            <a:ext cx="2891387" cy="2869146"/>
          </a:xfrm>
          <a:prstGeom prst="rect">
            <a:avLst/>
          </a:prstGeom>
        </p:spPr>
      </p:pic>
    </p:spTree>
    <p:extLst>
      <p:ext uri="{BB962C8B-B14F-4D97-AF65-F5344CB8AC3E}">
        <p14:creationId xmlns:p14="http://schemas.microsoft.com/office/powerpoint/2010/main" val="22586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F719A92-B969-47D2-88E1-A90F56306038}"/>
              </a:ext>
            </a:extLst>
          </p:cNvPr>
          <p:cNvSpPr/>
          <p:nvPr/>
        </p:nvSpPr>
        <p:spPr>
          <a:xfrm>
            <a:off x="250300" y="1203058"/>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631FB0C-A172-4F0A-B790-A835D49CA544}"/>
              </a:ext>
            </a:extLst>
          </p:cNvPr>
          <p:cNvSpPr/>
          <p:nvPr/>
        </p:nvSpPr>
        <p:spPr>
          <a:xfrm>
            <a:off x="5917158" y="1188880"/>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E8CE7FA-9D8E-445D-9437-0531D165DDBF}"/>
              </a:ext>
            </a:extLst>
          </p:cNvPr>
          <p:cNvSpPr/>
          <p:nvPr/>
        </p:nvSpPr>
        <p:spPr>
          <a:xfrm>
            <a:off x="8705571" y="1261971"/>
            <a:ext cx="1333948" cy="121561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25830C3-6AD7-460E-B304-3DA6F89F6114}"/>
              </a:ext>
            </a:extLst>
          </p:cNvPr>
          <p:cNvSpPr/>
          <p:nvPr/>
        </p:nvSpPr>
        <p:spPr>
          <a:xfrm>
            <a:off x="3083861" y="1203058"/>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D76D400-BF54-43F3-B91F-C717B0CF310A}"/>
              </a:ext>
            </a:extLst>
          </p:cNvPr>
          <p:cNvSpPr txBox="1"/>
          <p:nvPr/>
        </p:nvSpPr>
        <p:spPr>
          <a:xfrm>
            <a:off x="608366" y="1626199"/>
            <a:ext cx="671979" cy="369332"/>
          </a:xfrm>
          <a:prstGeom prst="rect">
            <a:avLst/>
          </a:prstGeom>
          <a:noFill/>
        </p:spPr>
        <p:txBody>
          <a:bodyPr wrap="none" rtlCol="0">
            <a:spAutoFit/>
          </a:bodyPr>
          <a:lstStyle/>
          <a:p>
            <a:r>
              <a:rPr lang="en-US" dirty="0"/>
              <a:t>2026</a:t>
            </a:r>
          </a:p>
        </p:txBody>
      </p:sp>
      <p:sp>
        <p:nvSpPr>
          <p:cNvPr id="7" name="TextBox 6">
            <a:extLst>
              <a:ext uri="{FF2B5EF4-FFF2-40B4-BE49-F238E27FC236}">
                <a16:creationId xmlns:a16="http://schemas.microsoft.com/office/drawing/2014/main" id="{3D33C685-8004-4BC1-B2AF-002BC0772037}"/>
              </a:ext>
            </a:extLst>
          </p:cNvPr>
          <p:cNvSpPr txBox="1"/>
          <p:nvPr/>
        </p:nvSpPr>
        <p:spPr>
          <a:xfrm flipH="1">
            <a:off x="3428101" y="1583644"/>
            <a:ext cx="671979" cy="369332"/>
          </a:xfrm>
          <a:prstGeom prst="rect">
            <a:avLst/>
          </a:prstGeom>
          <a:noFill/>
        </p:spPr>
        <p:txBody>
          <a:bodyPr wrap="square" rtlCol="0">
            <a:spAutoFit/>
          </a:bodyPr>
          <a:lstStyle/>
          <a:p>
            <a:r>
              <a:rPr lang="en-US" dirty="0"/>
              <a:t>2027</a:t>
            </a:r>
          </a:p>
        </p:txBody>
      </p:sp>
      <p:sp>
        <p:nvSpPr>
          <p:cNvPr id="9" name="TextBox 8">
            <a:extLst>
              <a:ext uri="{FF2B5EF4-FFF2-40B4-BE49-F238E27FC236}">
                <a16:creationId xmlns:a16="http://schemas.microsoft.com/office/drawing/2014/main" id="{A8B989A4-D24A-4A34-88AC-839511D27D67}"/>
              </a:ext>
            </a:extLst>
          </p:cNvPr>
          <p:cNvSpPr txBox="1"/>
          <p:nvPr/>
        </p:nvSpPr>
        <p:spPr>
          <a:xfrm>
            <a:off x="6261101" y="1626199"/>
            <a:ext cx="735813" cy="369332"/>
          </a:xfrm>
          <a:prstGeom prst="rect">
            <a:avLst/>
          </a:prstGeom>
          <a:noFill/>
        </p:spPr>
        <p:txBody>
          <a:bodyPr wrap="square" rtlCol="0">
            <a:spAutoFit/>
          </a:bodyPr>
          <a:lstStyle/>
          <a:p>
            <a:r>
              <a:rPr lang="en-US" dirty="0"/>
              <a:t>2028</a:t>
            </a:r>
          </a:p>
        </p:txBody>
      </p:sp>
      <p:sp>
        <p:nvSpPr>
          <p:cNvPr id="10" name="TextBox 9">
            <a:extLst>
              <a:ext uri="{FF2B5EF4-FFF2-40B4-BE49-F238E27FC236}">
                <a16:creationId xmlns:a16="http://schemas.microsoft.com/office/drawing/2014/main" id="{82E6FC3D-EAAE-4617-A21D-573A4725B967}"/>
              </a:ext>
            </a:extLst>
          </p:cNvPr>
          <p:cNvSpPr txBox="1"/>
          <p:nvPr/>
        </p:nvSpPr>
        <p:spPr>
          <a:xfrm>
            <a:off x="9091610" y="1626199"/>
            <a:ext cx="671979" cy="369332"/>
          </a:xfrm>
          <a:prstGeom prst="rect">
            <a:avLst/>
          </a:prstGeom>
          <a:noFill/>
        </p:spPr>
        <p:txBody>
          <a:bodyPr wrap="none" rtlCol="0">
            <a:spAutoFit/>
          </a:bodyPr>
          <a:lstStyle/>
          <a:p>
            <a:r>
              <a:rPr lang="en-US" dirty="0"/>
              <a:t>2029</a:t>
            </a:r>
          </a:p>
        </p:txBody>
      </p:sp>
      <p:sp>
        <p:nvSpPr>
          <p:cNvPr id="11" name="TextBox 10">
            <a:extLst>
              <a:ext uri="{FF2B5EF4-FFF2-40B4-BE49-F238E27FC236}">
                <a16:creationId xmlns:a16="http://schemas.microsoft.com/office/drawing/2014/main" id="{76106AA6-B724-403D-B100-F5A5E5C9C369}"/>
              </a:ext>
            </a:extLst>
          </p:cNvPr>
          <p:cNvSpPr txBox="1"/>
          <p:nvPr/>
        </p:nvSpPr>
        <p:spPr>
          <a:xfrm>
            <a:off x="-50914" y="2485938"/>
            <a:ext cx="2449869" cy="1754326"/>
          </a:xfrm>
          <a:prstGeom prst="rect">
            <a:avLst/>
          </a:prstGeom>
          <a:noFill/>
        </p:spPr>
        <p:txBody>
          <a:bodyPr wrap="square" rtlCol="0">
            <a:spAutoFit/>
          </a:bodyPr>
          <a:lstStyle/>
          <a:p>
            <a:pPr algn="ctr"/>
            <a:r>
              <a:rPr lang="en-US" dirty="0"/>
              <a:t>Tax Lien Certificate =</a:t>
            </a:r>
          </a:p>
          <a:p>
            <a:pPr algn="ctr"/>
            <a:r>
              <a:rPr lang="en-US" dirty="0"/>
              <a:t>NO BID -&gt; filed in </a:t>
            </a:r>
          </a:p>
          <a:p>
            <a:pPr algn="ctr"/>
            <a:r>
              <a:rPr lang="en-US" dirty="0"/>
              <a:t>M records</a:t>
            </a:r>
          </a:p>
          <a:p>
            <a:pPr algn="ctr"/>
            <a:endParaRPr lang="en-US" dirty="0"/>
          </a:p>
          <a:p>
            <a:pPr algn="ctr"/>
            <a:r>
              <a:rPr lang="en-US" dirty="0"/>
              <a:t>Lien is in the name of</a:t>
            </a:r>
          </a:p>
          <a:p>
            <a:pPr algn="ctr"/>
            <a:r>
              <a:rPr lang="en-US" dirty="0"/>
              <a:t>political subdivision</a:t>
            </a:r>
          </a:p>
        </p:txBody>
      </p:sp>
      <p:sp>
        <p:nvSpPr>
          <p:cNvPr id="12" name="Rectangle 11">
            <a:extLst>
              <a:ext uri="{FF2B5EF4-FFF2-40B4-BE49-F238E27FC236}">
                <a16:creationId xmlns:a16="http://schemas.microsoft.com/office/drawing/2014/main" id="{CEA9F3AD-295F-4D42-A63E-A7188D15385C}"/>
              </a:ext>
            </a:extLst>
          </p:cNvPr>
          <p:cNvSpPr/>
          <p:nvPr/>
        </p:nvSpPr>
        <p:spPr>
          <a:xfrm>
            <a:off x="2602265" y="2485938"/>
            <a:ext cx="2556734" cy="1477328"/>
          </a:xfrm>
          <a:prstGeom prst="rect">
            <a:avLst/>
          </a:prstGeom>
        </p:spPr>
        <p:txBody>
          <a:bodyPr wrap="square">
            <a:spAutoFit/>
          </a:bodyPr>
          <a:lstStyle/>
          <a:p>
            <a:pPr algn="ctr"/>
            <a:r>
              <a:rPr lang="en-US" dirty="0"/>
              <a:t>Tax Lien Certificate could be sold to a 3</a:t>
            </a:r>
            <a:r>
              <a:rPr lang="en-US" baseline="30000" dirty="0"/>
              <a:t>rd</a:t>
            </a:r>
            <a:r>
              <a:rPr lang="en-US" dirty="0"/>
              <a:t> Party unless political subdivision implements 47:2153.1</a:t>
            </a:r>
          </a:p>
        </p:txBody>
      </p:sp>
      <p:sp>
        <p:nvSpPr>
          <p:cNvPr id="22" name="Freeform: Shape 21">
            <a:extLst>
              <a:ext uri="{FF2B5EF4-FFF2-40B4-BE49-F238E27FC236}">
                <a16:creationId xmlns:a16="http://schemas.microsoft.com/office/drawing/2014/main" id="{9373D674-F067-4CF6-AB32-5C8EF7580AC6}"/>
              </a:ext>
            </a:extLst>
          </p:cNvPr>
          <p:cNvSpPr/>
          <p:nvPr/>
        </p:nvSpPr>
        <p:spPr>
          <a:xfrm>
            <a:off x="913500" y="130778"/>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06A616D-F5F7-419E-8295-E90AF4330557}"/>
              </a:ext>
            </a:extLst>
          </p:cNvPr>
          <p:cNvSpPr/>
          <p:nvPr/>
        </p:nvSpPr>
        <p:spPr>
          <a:xfrm>
            <a:off x="3732004" y="122077"/>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4FCCF94-8496-47EF-AD67-ED1ED3761C56}"/>
              </a:ext>
            </a:extLst>
          </p:cNvPr>
          <p:cNvSpPr/>
          <p:nvPr/>
        </p:nvSpPr>
        <p:spPr>
          <a:xfrm>
            <a:off x="6607342" y="150502"/>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AE16267-536C-48A2-855E-C8B435E08F96}"/>
              </a:ext>
            </a:extLst>
          </p:cNvPr>
          <p:cNvSpPr txBox="1"/>
          <p:nvPr/>
        </p:nvSpPr>
        <p:spPr>
          <a:xfrm>
            <a:off x="1904104" y="704576"/>
            <a:ext cx="901209" cy="369332"/>
          </a:xfrm>
          <a:prstGeom prst="rect">
            <a:avLst/>
          </a:prstGeom>
          <a:noFill/>
          <a:ln w="38100">
            <a:solidFill>
              <a:schemeClr val="tx1"/>
            </a:solidFill>
          </a:ln>
        </p:spPr>
        <p:txBody>
          <a:bodyPr wrap="none" rtlCol="0">
            <a:spAutoFit/>
          </a:bodyPr>
          <a:lstStyle/>
          <a:p>
            <a:r>
              <a:rPr lang="en-US" dirty="0"/>
              <a:t>YEAR 1</a:t>
            </a:r>
          </a:p>
        </p:txBody>
      </p:sp>
      <p:sp>
        <p:nvSpPr>
          <p:cNvPr id="26" name="TextBox 25">
            <a:extLst>
              <a:ext uri="{FF2B5EF4-FFF2-40B4-BE49-F238E27FC236}">
                <a16:creationId xmlns:a16="http://schemas.microsoft.com/office/drawing/2014/main" id="{B7BE089C-0D2B-486E-ACD8-05EF51762E54}"/>
              </a:ext>
            </a:extLst>
          </p:cNvPr>
          <p:cNvSpPr txBox="1"/>
          <p:nvPr/>
        </p:nvSpPr>
        <p:spPr>
          <a:xfrm>
            <a:off x="4722608" y="726302"/>
            <a:ext cx="901209" cy="369332"/>
          </a:xfrm>
          <a:prstGeom prst="rect">
            <a:avLst/>
          </a:prstGeom>
          <a:noFill/>
          <a:ln w="38100">
            <a:solidFill>
              <a:schemeClr val="tx1"/>
            </a:solidFill>
          </a:ln>
        </p:spPr>
        <p:txBody>
          <a:bodyPr wrap="none" rtlCol="0">
            <a:spAutoFit/>
          </a:bodyPr>
          <a:lstStyle/>
          <a:p>
            <a:r>
              <a:rPr lang="en-US" dirty="0"/>
              <a:t>YEAR 2</a:t>
            </a:r>
          </a:p>
        </p:txBody>
      </p:sp>
      <p:sp>
        <p:nvSpPr>
          <p:cNvPr id="27" name="TextBox 26">
            <a:extLst>
              <a:ext uri="{FF2B5EF4-FFF2-40B4-BE49-F238E27FC236}">
                <a16:creationId xmlns:a16="http://schemas.microsoft.com/office/drawing/2014/main" id="{4ED1DF2A-CBD3-4026-AF04-0E9BE5C7396D}"/>
              </a:ext>
            </a:extLst>
          </p:cNvPr>
          <p:cNvSpPr txBox="1"/>
          <p:nvPr/>
        </p:nvSpPr>
        <p:spPr>
          <a:xfrm>
            <a:off x="7565989" y="711902"/>
            <a:ext cx="901209" cy="369332"/>
          </a:xfrm>
          <a:prstGeom prst="rect">
            <a:avLst/>
          </a:prstGeom>
          <a:noFill/>
          <a:ln w="38100">
            <a:solidFill>
              <a:schemeClr val="tx1"/>
            </a:solidFill>
          </a:ln>
        </p:spPr>
        <p:txBody>
          <a:bodyPr wrap="none" rtlCol="0">
            <a:spAutoFit/>
          </a:bodyPr>
          <a:lstStyle/>
          <a:p>
            <a:r>
              <a:rPr lang="en-US" dirty="0"/>
              <a:t>YEAR 3</a:t>
            </a:r>
          </a:p>
        </p:txBody>
      </p:sp>
      <p:sp>
        <p:nvSpPr>
          <p:cNvPr id="29" name="TextBox 28">
            <a:extLst>
              <a:ext uri="{FF2B5EF4-FFF2-40B4-BE49-F238E27FC236}">
                <a16:creationId xmlns:a16="http://schemas.microsoft.com/office/drawing/2014/main" id="{851CC272-BEB9-4488-B036-C9F8CBA5BCBF}"/>
              </a:ext>
            </a:extLst>
          </p:cNvPr>
          <p:cNvSpPr txBox="1"/>
          <p:nvPr/>
        </p:nvSpPr>
        <p:spPr>
          <a:xfrm>
            <a:off x="5962339" y="2839122"/>
            <a:ext cx="1947134" cy="1754326"/>
          </a:xfrm>
          <a:prstGeom prst="rect">
            <a:avLst/>
          </a:prstGeom>
          <a:noFill/>
          <a:ln w="38100">
            <a:solidFill>
              <a:schemeClr val="tx1"/>
            </a:solidFill>
          </a:ln>
        </p:spPr>
        <p:txBody>
          <a:bodyPr wrap="square" rtlCol="0">
            <a:spAutoFit/>
          </a:bodyPr>
          <a:lstStyle/>
          <a:p>
            <a:pPr algn="ctr"/>
            <a:r>
              <a:rPr lang="en-US" dirty="0"/>
              <a:t>Earliest That “immovable property encumbered by a tax lien” can be sold</a:t>
            </a:r>
          </a:p>
        </p:txBody>
      </p:sp>
      <p:sp>
        <p:nvSpPr>
          <p:cNvPr id="30" name="Oval 29">
            <a:extLst>
              <a:ext uri="{FF2B5EF4-FFF2-40B4-BE49-F238E27FC236}">
                <a16:creationId xmlns:a16="http://schemas.microsoft.com/office/drawing/2014/main" id="{1A212185-2459-4697-B147-67D000F7337F}"/>
              </a:ext>
            </a:extLst>
          </p:cNvPr>
          <p:cNvSpPr/>
          <p:nvPr/>
        </p:nvSpPr>
        <p:spPr>
          <a:xfrm>
            <a:off x="9683412" y="3934519"/>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C9ECA5F-8107-4935-908C-EE427472384D}"/>
              </a:ext>
            </a:extLst>
          </p:cNvPr>
          <p:cNvSpPr/>
          <p:nvPr/>
        </p:nvSpPr>
        <p:spPr>
          <a:xfrm>
            <a:off x="4043423" y="5473683"/>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E58A8E2-E499-4CFF-A55F-CC98FA6D226A}"/>
              </a:ext>
            </a:extLst>
          </p:cNvPr>
          <p:cNvSpPr/>
          <p:nvPr/>
        </p:nvSpPr>
        <p:spPr>
          <a:xfrm>
            <a:off x="354091" y="5533018"/>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7E83D55-FA7E-42C8-B011-CEE730A66E7C}"/>
              </a:ext>
            </a:extLst>
          </p:cNvPr>
          <p:cNvSpPr txBox="1"/>
          <p:nvPr/>
        </p:nvSpPr>
        <p:spPr>
          <a:xfrm>
            <a:off x="10014396" y="4297635"/>
            <a:ext cx="671979" cy="369332"/>
          </a:xfrm>
          <a:prstGeom prst="rect">
            <a:avLst/>
          </a:prstGeom>
          <a:noFill/>
        </p:spPr>
        <p:txBody>
          <a:bodyPr wrap="none" rtlCol="0">
            <a:spAutoFit/>
          </a:bodyPr>
          <a:lstStyle/>
          <a:p>
            <a:r>
              <a:rPr lang="en-US" dirty="0"/>
              <a:t>2030</a:t>
            </a:r>
          </a:p>
        </p:txBody>
      </p:sp>
      <p:sp>
        <p:nvSpPr>
          <p:cNvPr id="35" name="TextBox 34">
            <a:extLst>
              <a:ext uri="{FF2B5EF4-FFF2-40B4-BE49-F238E27FC236}">
                <a16:creationId xmlns:a16="http://schemas.microsoft.com/office/drawing/2014/main" id="{969878E1-6EC3-4027-AD38-2AFA68A21EAA}"/>
              </a:ext>
            </a:extLst>
          </p:cNvPr>
          <p:cNvSpPr txBox="1"/>
          <p:nvPr/>
        </p:nvSpPr>
        <p:spPr>
          <a:xfrm>
            <a:off x="4337347" y="5844795"/>
            <a:ext cx="671979" cy="369332"/>
          </a:xfrm>
          <a:prstGeom prst="rect">
            <a:avLst/>
          </a:prstGeom>
          <a:noFill/>
        </p:spPr>
        <p:txBody>
          <a:bodyPr wrap="none" rtlCol="0">
            <a:spAutoFit/>
          </a:bodyPr>
          <a:lstStyle/>
          <a:p>
            <a:r>
              <a:rPr lang="en-US" dirty="0"/>
              <a:t>2032</a:t>
            </a:r>
          </a:p>
        </p:txBody>
      </p:sp>
      <p:sp>
        <p:nvSpPr>
          <p:cNvPr id="36" name="Oval 35">
            <a:extLst>
              <a:ext uri="{FF2B5EF4-FFF2-40B4-BE49-F238E27FC236}">
                <a16:creationId xmlns:a16="http://schemas.microsoft.com/office/drawing/2014/main" id="{5F4768F1-5858-46B9-B8F3-CE471CA2CEA9}"/>
              </a:ext>
            </a:extLst>
          </p:cNvPr>
          <p:cNvSpPr/>
          <p:nvPr/>
        </p:nvSpPr>
        <p:spPr>
          <a:xfrm>
            <a:off x="8091898" y="5351474"/>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4E9D66E-1B00-45A1-8B7C-8FB36CA59AA6}"/>
              </a:ext>
            </a:extLst>
          </p:cNvPr>
          <p:cNvSpPr txBox="1"/>
          <p:nvPr/>
        </p:nvSpPr>
        <p:spPr>
          <a:xfrm>
            <a:off x="641866" y="5837834"/>
            <a:ext cx="671979" cy="369332"/>
          </a:xfrm>
          <a:prstGeom prst="rect">
            <a:avLst/>
          </a:prstGeom>
          <a:noFill/>
        </p:spPr>
        <p:txBody>
          <a:bodyPr wrap="none" rtlCol="0">
            <a:spAutoFit/>
          </a:bodyPr>
          <a:lstStyle/>
          <a:p>
            <a:r>
              <a:rPr lang="en-US" dirty="0"/>
              <a:t>2033</a:t>
            </a:r>
          </a:p>
        </p:txBody>
      </p:sp>
      <p:sp>
        <p:nvSpPr>
          <p:cNvPr id="38" name="TextBox 37">
            <a:extLst>
              <a:ext uri="{FF2B5EF4-FFF2-40B4-BE49-F238E27FC236}">
                <a16:creationId xmlns:a16="http://schemas.microsoft.com/office/drawing/2014/main" id="{136DB93E-B0DF-45BF-B8BC-E1E81427B08E}"/>
              </a:ext>
            </a:extLst>
          </p:cNvPr>
          <p:cNvSpPr txBox="1"/>
          <p:nvPr/>
        </p:nvSpPr>
        <p:spPr>
          <a:xfrm>
            <a:off x="10050423" y="2972202"/>
            <a:ext cx="901209" cy="369332"/>
          </a:xfrm>
          <a:prstGeom prst="rect">
            <a:avLst/>
          </a:prstGeom>
          <a:noFill/>
          <a:ln w="38100">
            <a:solidFill>
              <a:schemeClr val="tx1"/>
            </a:solidFill>
          </a:ln>
        </p:spPr>
        <p:txBody>
          <a:bodyPr wrap="none" rtlCol="0">
            <a:spAutoFit/>
          </a:bodyPr>
          <a:lstStyle/>
          <a:p>
            <a:r>
              <a:rPr lang="en-US" dirty="0"/>
              <a:t>YEAR 4</a:t>
            </a:r>
          </a:p>
        </p:txBody>
      </p:sp>
      <p:sp>
        <p:nvSpPr>
          <p:cNvPr id="34" name="TextBox 33">
            <a:extLst>
              <a:ext uri="{FF2B5EF4-FFF2-40B4-BE49-F238E27FC236}">
                <a16:creationId xmlns:a16="http://schemas.microsoft.com/office/drawing/2014/main" id="{AF6866AE-229E-44D1-9B9C-36DEC004D76A}"/>
              </a:ext>
            </a:extLst>
          </p:cNvPr>
          <p:cNvSpPr txBox="1"/>
          <p:nvPr/>
        </p:nvSpPr>
        <p:spPr>
          <a:xfrm>
            <a:off x="8419631" y="5736292"/>
            <a:ext cx="671979" cy="369332"/>
          </a:xfrm>
          <a:prstGeom prst="rect">
            <a:avLst/>
          </a:prstGeom>
          <a:noFill/>
        </p:spPr>
        <p:txBody>
          <a:bodyPr wrap="square" rtlCol="0">
            <a:spAutoFit/>
          </a:bodyPr>
          <a:lstStyle/>
          <a:p>
            <a:r>
              <a:rPr lang="en-US" dirty="0"/>
              <a:t>2031</a:t>
            </a:r>
          </a:p>
        </p:txBody>
      </p:sp>
      <p:sp>
        <p:nvSpPr>
          <p:cNvPr id="42" name="Freeform: Shape 41">
            <a:extLst>
              <a:ext uri="{FF2B5EF4-FFF2-40B4-BE49-F238E27FC236}">
                <a16:creationId xmlns:a16="http://schemas.microsoft.com/office/drawing/2014/main" id="{6EFDDF53-A441-4967-98FC-1BC26A5922FA}"/>
              </a:ext>
            </a:extLst>
          </p:cNvPr>
          <p:cNvSpPr/>
          <p:nvPr/>
        </p:nvSpPr>
        <p:spPr>
          <a:xfrm>
            <a:off x="10047642" y="1882588"/>
            <a:ext cx="1264651" cy="2226833"/>
          </a:xfrm>
          <a:custGeom>
            <a:avLst/>
            <a:gdLst>
              <a:gd name="connsiteX0" fmla="*/ 0 w 1264651"/>
              <a:gd name="connsiteY0" fmla="*/ 0 h 2226833"/>
              <a:gd name="connsiteX1" fmla="*/ 1247887 w 1264651"/>
              <a:gd name="connsiteY1" fmla="*/ 978946 h 2226833"/>
              <a:gd name="connsiteX2" fmla="*/ 753036 w 1264651"/>
              <a:gd name="connsiteY2" fmla="*/ 2226833 h 2226833"/>
              <a:gd name="connsiteX3" fmla="*/ 753036 w 1264651"/>
              <a:gd name="connsiteY3" fmla="*/ 2226833 h 2226833"/>
              <a:gd name="connsiteX4" fmla="*/ 774551 w 1264651"/>
              <a:gd name="connsiteY4" fmla="*/ 2216076 h 2226833"/>
              <a:gd name="connsiteX5" fmla="*/ 774551 w 1264651"/>
              <a:gd name="connsiteY5" fmla="*/ 2216076 h 2226833"/>
              <a:gd name="connsiteX6" fmla="*/ 882127 w 1264651"/>
              <a:gd name="connsiteY6" fmla="*/ 2043953 h 2226833"/>
              <a:gd name="connsiteX7" fmla="*/ 796066 w 1264651"/>
              <a:gd name="connsiteY7" fmla="*/ 2216076 h 2226833"/>
              <a:gd name="connsiteX8" fmla="*/ 796066 w 1264651"/>
              <a:gd name="connsiteY8" fmla="*/ 2216076 h 2226833"/>
              <a:gd name="connsiteX9" fmla="*/ 785309 w 1264651"/>
              <a:gd name="connsiteY9" fmla="*/ 2216076 h 2226833"/>
              <a:gd name="connsiteX10" fmla="*/ 774551 w 1264651"/>
              <a:gd name="connsiteY10" fmla="*/ 2216076 h 222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1" h="2226833">
                <a:moveTo>
                  <a:pt x="0" y="0"/>
                </a:moveTo>
                <a:cubicBezTo>
                  <a:pt x="561190" y="303903"/>
                  <a:pt x="1122381" y="607807"/>
                  <a:pt x="1247887" y="978946"/>
                </a:cubicBezTo>
                <a:cubicBezTo>
                  <a:pt x="1373393" y="1350085"/>
                  <a:pt x="753036" y="2226833"/>
                  <a:pt x="753036" y="2226833"/>
                </a:cubicBezTo>
                <a:lnTo>
                  <a:pt x="753036" y="2226833"/>
                </a:lnTo>
                <a:lnTo>
                  <a:pt x="774551" y="2216076"/>
                </a:lnTo>
                <a:lnTo>
                  <a:pt x="774551" y="2216076"/>
                </a:lnTo>
                <a:cubicBezTo>
                  <a:pt x="792480" y="2187389"/>
                  <a:pt x="878541" y="2043953"/>
                  <a:pt x="882127" y="2043953"/>
                </a:cubicBezTo>
                <a:cubicBezTo>
                  <a:pt x="885713" y="2043953"/>
                  <a:pt x="796066" y="2216076"/>
                  <a:pt x="796066" y="2216076"/>
                </a:cubicBezTo>
                <a:lnTo>
                  <a:pt x="796066" y="2216076"/>
                </a:lnTo>
                <a:lnTo>
                  <a:pt x="785309" y="2216076"/>
                </a:lnTo>
                <a:lnTo>
                  <a:pt x="774551" y="22160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7220C15-EB8C-448C-AF4B-9182F4ADEB33}"/>
              </a:ext>
            </a:extLst>
          </p:cNvPr>
          <p:cNvSpPr/>
          <p:nvPr/>
        </p:nvSpPr>
        <p:spPr>
          <a:xfrm>
            <a:off x="9237577" y="4916245"/>
            <a:ext cx="1595374" cy="1517164"/>
          </a:xfrm>
          <a:custGeom>
            <a:avLst/>
            <a:gdLst>
              <a:gd name="connsiteX0" fmla="*/ 1595374 w 1595374"/>
              <a:gd name="connsiteY0" fmla="*/ 0 h 1517164"/>
              <a:gd name="connsiteX1" fmla="*/ 1197341 w 1595374"/>
              <a:gd name="connsiteY1" fmla="*/ 1430767 h 1517164"/>
              <a:gd name="connsiteX2" fmla="*/ 67788 w 1595374"/>
              <a:gd name="connsiteY2" fmla="*/ 1355463 h 1517164"/>
              <a:gd name="connsiteX3" fmla="*/ 121576 w 1595374"/>
              <a:gd name="connsiteY3" fmla="*/ 1344706 h 1517164"/>
            </a:gdLst>
            <a:ahLst/>
            <a:cxnLst>
              <a:cxn ang="0">
                <a:pos x="connsiteX0" y="connsiteY0"/>
              </a:cxn>
              <a:cxn ang="0">
                <a:pos x="connsiteX1" y="connsiteY1"/>
              </a:cxn>
              <a:cxn ang="0">
                <a:pos x="connsiteX2" y="connsiteY2"/>
              </a:cxn>
              <a:cxn ang="0">
                <a:pos x="connsiteX3" y="connsiteY3"/>
              </a:cxn>
            </a:cxnLst>
            <a:rect l="l" t="t" r="r" b="b"/>
            <a:pathLst>
              <a:path w="1595374" h="1517164">
                <a:moveTo>
                  <a:pt x="1595374" y="0"/>
                </a:moveTo>
                <a:cubicBezTo>
                  <a:pt x="1523656" y="602428"/>
                  <a:pt x="1451939" y="1204857"/>
                  <a:pt x="1197341" y="1430767"/>
                </a:cubicBezTo>
                <a:cubicBezTo>
                  <a:pt x="942743" y="1656677"/>
                  <a:pt x="247082" y="1369806"/>
                  <a:pt x="67788" y="1355463"/>
                </a:cubicBezTo>
                <a:cubicBezTo>
                  <a:pt x="-111506" y="1341120"/>
                  <a:pt x="121576" y="1344706"/>
                  <a:pt x="121576" y="13447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3B90AEF3-B674-465D-8647-ECA8397D163C}"/>
              </a:ext>
            </a:extLst>
          </p:cNvPr>
          <p:cNvSpPr/>
          <p:nvPr/>
        </p:nvSpPr>
        <p:spPr>
          <a:xfrm>
            <a:off x="8347934" y="6454588"/>
            <a:ext cx="86061" cy="53788"/>
          </a:xfrm>
          <a:custGeom>
            <a:avLst/>
            <a:gdLst>
              <a:gd name="connsiteX0" fmla="*/ 86061 w 86061"/>
              <a:gd name="connsiteY0" fmla="*/ 53788 h 53788"/>
              <a:gd name="connsiteX1" fmla="*/ 21515 w 86061"/>
              <a:gd name="connsiteY1" fmla="*/ 10758 h 53788"/>
              <a:gd name="connsiteX2" fmla="*/ 0 w 86061"/>
              <a:gd name="connsiteY2" fmla="*/ 0 h 53788"/>
            </a:gdLst>
            <a:ahLst/>
            <a:cxnLst>
              <a:cxn ang="0">
                <a:pos x="connsiteX0" y="connsiteY0"/>
              </a:cxn>
              <a:cxn ang="0">
                <a:pos x="connsiteX1" y="connsiteY1"/>
              </a:cxn>
              <a:cxn ang="0">
                <a:pos x="connsiteX2" y="connsiteY2"/>
              </a:cxn>
            </a:cxnLst>
            <a:rect l="l" t="t" r="r" b="b"/>
            <a:pathLst>
              <a:path w="86061" h="53788">
                <a:moveTo>
                  <a:pt x="86061" y="53788"/>
                </a:moveTo>
                <a:cubicBezTo>
                  <a:pt x="60959" y="36755"/>
                  <a:pt x="35858" y="19723"/>
                  <a:pt x="21515" y="10758"/>
                </a:cubicBezTo>
                <a:cubicBezTo>
                  <a:pt x="7171" y="1793"/>
                  <a:pt x="0" y="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F820155-A2BC-4524-AB13-90A7D7C62E08}"/>
              </a:ext>
            </a:extLst>
          </p:cNvPr>
          <p:cNvSpPr/>
          <p:nvPr/>
        </p:nvSpPr>
        <p:spPr>
          <a:xfrm>
            <a:off x="5378210" y="5120752"/>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353FC131-D4F5-45EB-8006-E7FDE2DE185E}"/>
              </a:ext>
            </a:extLst>
          </p:cNvPr>
          <p:cNvSpPr/>
          <p:nvPr/>
        </p:nvSpPr>
        <p:spPr>
          <a:xfrm>
            <a:off x="1368581" y="4585520"/>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1C1666E-1DCD-4949-B0D7-2F46566EA53D}"/>
              </a:ext>
            </a:extLst>
          </p:cNvPr>
          <p:cNvSpPr txBox="1"/>
          <p:nvPr/>
        </p:nvSpPr>
        <p:spPr>
          <a:xfrm>
            <a:off x="9563791" y="5453007"/>
            <a:ext cx="901209" cy="369332"/>
          </a:xfrm>
          <a:prstGeom prst="rect">
            <a:avLst/>
          </a:prstGeom>
          <a:noFill/>
          <a:ln w="38100">
            <a:solidFill>
              <a:schemeClr val="tx1"/>
            </a:solidFill>
          </a:ln>
        </p:spPr>
        <p:txBody>
          <a:bodyPr wrap="none" rtlCol="0">
            <a:spAutoFit/>
          </a:bodyPr>
          <a:lstStyle/>
          <a:p>
            <a:r>
              <a:rPr lang="en-US" dirty="0"/>
              <a:t>YEAR 5</a:t>
            </a:r>
          </a:p>
        </p:txBody>
      </p:sp>
      <p:sp>
        <p:nvSpPr>
          <p:cNvPr id="49" name="TextBox 48">
            <a:extLst>
              <a:ext uri="{FF2B5EF4-FFF2-40B4-BE49-F238E27FC236}">
                <a16:creationId xmlns:a16="http://schemas.microsoft.com/office/drawing/2014/main" id="{0E2C99FF-A512-4E37-847C-16A5CE13E3CF}"/>
              </a:ext>
            </a:extLst>
          </p:cNvPr>
          <p:cNvSpPr txBox="1"/>
          <p:nvPr/>
        </p:nvSpPr>
        <p:spPr>
          <a:xfrm>
            <a:off x="6313145" y="5735040"/>
            <a:ext cx="901209" cy="369332"/>
          </a:xfrm>
          <a:prstGeom prst="rect">
            <a:avLst/>
          </a:prstGeom>
          <a:noFill/>
          <a:ln w="38100">
            <a:solidFill>
              <a:schemeClr val="tx1"/>
            </a:solidFill>
          </a:ln>
        </p:spPr>
        <p:txBody>
          <a:bodyPr wrap="none" rtlCol="0">
            <a:spAutoFit/>
          </a:bodyPr>
          <a:lstStyle/>
          <a:p>
            <a:r>
              <a:rPr lang="en-US" dirty="0"/>
              <a:t>YEAR 6</a:t>
            </a:r>
          </a:p>
        </p:txBody>
      </p:sp>
      <p:sp>
        <p:nvSpPr>
          <p:cNvPr id="50" name="TextBox 49">
            <a:extLst>
              <a:ext uri="{FF2B5EF4-FFF2-40B4-BE49-F238E27FC236}">
                <a16:creationId xmlns:a16="http://schemas.microsoft.com/office/drawing/2014/main" id="{8BEE97FF-EC01-4128-997D-3B837A630DDB}"/>
              </a:ext>
            </a:extLst>
          </p:cNvPr>
          <p:cNvSpPr txBox="1"/>
          <p:nvPr/>
        </p:nvSpPr>
        <p:spPr>
          <a:xfrm>
            <a:off x="2354708" y="5693669"/>
            <a:ext cx="901209" cy="369332"/>
          </a:xfrm>
          <a:prstGeom prst="rect">
            <a:avLst/>
          </a:prstGeom>
          <a:noFill/>
          <a:ln w="38100">
            <a:solidFill>
              <a:schemeClr val="tx1"/>
            </a:solidFill>
          </a:ln>
        </p:spPr>
        <p:txBody>
          <a:bodyPr wrap="none" rtlCol="0">
            <a:spAutoFit/>
          </a:bodyPr>
          <a:lstStyle/>
          <a:p>
            <a:r>
              <a:rPr lang="en-US" dirty="0"/>
              <a:t>YEAR 7</a:t>
            </a:r>
          </a:p>
        </p:txBody>
      </p:sp>
      <p:cxnSp>
        <p:nvCxnSpPr>
          <p:cNvPr id="13" name="Straight Arrow Connector 12">
            <a:extLst>
              <a:ext uri="{FF2B5EF4-FFF2-40B4-BE49-F238E27FC236}">
                <a16:creationId xmlns:a16="http://schemas.microsoft.com/office/drawing/2014/main" id="{B26392D7-F21C-4AA6-9CBF-9F471164FB5A}"/>
              </a:ext>
            </a:extLst>
          </p:cNvPr>
          <p:cNvCxnSpPr/>
          <p:nvPr/>
        </p:nvCxnSpPr>
        <p:spPr>
          <a:xfrm flipV="1">
            <a:off x="7909473" y="2624866"/>
            <a:ext cx="1463072" cy="5320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95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0DC88B-9351-41DF-9EDD-1DFC9AEDC064}"/>
              </a:ext>
            </a:extLst>
          </p:cNvPr>
          <p:cNvSpPr>
            <a:spLocks noGrp="1"/>
          </p:cNvSpPr>
          <p:nvPr>
            <p:ph type="title"/>
          </p:nvPr>
        </p:nvSpPr>
        <p:spPr>
          <a:xfrm>
            <a:off x="5524106" y="854697"/>
            <a:ext cx="4343783" cy="672445"/>
          </a:xfrm>
        </p:spPr>
        <p:txBody>
          <a:bodyPr/>
          <a:lstStyle/>
          <a:p>
            <a:r>
              <a:rPr lang="en-US" dirty="0">
                <a:solidFill>
                  <a:schemeClr val="tx2"/>
                </a:solidFill>
              </a:rPr>
              <a:t>ACT 819 - 2009</a:t>
            </a:r>
          </a:p>
        </p:txBody>
      </p:sp>
      <p:sp>
        <p:nvSpPr>
          <p:cNvPr id="6" name="Content Placeholder 5">
            <a:extLst>
              <a:ext uri="{FF2B5EF4-FFF2-40B4-BE49-F238E27FC236}">
                <a16:creationId xmlns:a16="http://schemas.microsoft.com/office/drawing/2014/main" id="{96CFF3DC-D9EA-46E4-9BBA-27A142ED58EF}"/>
              </a:ext>
            </a:extLst>
          </p:cNvPr>
          <p:cNvSpPr>
            <a:spLocks noGrp="1"/>
          </p:cNvSpPr>
          <p:nvPr>
            <p:ph sz="half" idx="2"/>
          </p:nvPr>
        </p:nvSpPr>
        <p:spPr>
          <a:xfrm>
            <a:off x="5059310" y="2524026"/>
            <a:ext cx="6014301" cy="1809946"/>
          </a:xfrm>
          <a:ln w="57150">
            <a:solidFill>
              <a:srgbClr val="0070C0"/>
            </a:solidFill>
          </a:ln>
        </p:spPr>
        <p:txBody>
          <a:bodyPr>
            <a:normAutofit/>
          </a:bodyPr>
          <a:lstStyle/>
          <a:p>
            <a:r>
              <a:rPr lang="en-US" dirty="0"/>
              <a:t>Passed by the 2008 Legislature and was 100 pages long</a:t>
            </a:r>
          </a:p>
          <a:p>
            <a:r>
              <a:rPr lang="en-US" dirty="0">
                <a:hlinkClick r:id="rId2"/>
              </a:rPr>
              <a:t>Tax-Sale-Presentation-Michael-Bealer.pdf (louisianaassessors.org)</a:t>
            </a:r>
            <a:endParaRPr lang="en-US" dirty="0"/>
          </a:p>
          <a:p>
            <a:r>
              <a:rPr lang="en-US" dirty="0"/>
              <a:t>ACT 774 effective 1/1/26</a:t>
            </a:r>
          </a:p>
          <a:p>
            <a:pPr marL="0" indent="0">
              <a:buNone/>
            </a:pPr>
            <a:endParaRPr lang="en-US" dirty="0"/>
          </a:p>
        </p:txBody>
      </p:sp>
      <p:pic>
        <p:nvPicPr>
          <p:cNvPr id="2050" name="Picture 2" descr="Back to the Future Collection - Posters — The Movie Database (TMDB)">
            <a:extLst>
              <a:ext uri="{FF2B5EF4-FFF2-40B4-BE49-F238E27FC236}">
                <a16:creationId xmlns:a16="http://schemas.microsoft.com/office/drawing/2014/main" id="{B59D9719-8A16-42B6-A61E-1EBAD5942A0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85389" y="718208"/>
            <a:ext cx="3614388" cy="5421583"/>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48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E3FF-5783-4338-98E0-E402D953D6D8}"/>
              </a:ext>
            </a:extLst>
          </p:cNvPr>
          <p:cNvSpPr>
            <a:spLocks noGrp="1"/>
          </p:cNvSpPr>
          <p:nvPr>
            <p:ph type="title"/>
          </p:nvPr>
        </p:nvSpPr>
        <p:spPr/>
        <p:txBody>
          <a:bodyPr/>
          <a:lstStyle/>
          <a:p>
            <a:endParaRPr lang="en-US" dirty="0"/>
          </a:p>
        </p:txBody>
      </p:sp>
      <p:pic>
        <p:nvPicPr>
          <p:cNvPr id="1026" name="Picture 2" descr="How do I">
            <a:extLst>
              <a:ext uri="{FF2B5EF4-FFF2-40B4-BE49-F238E27FC236}">
                <a16:creationId xmlns:a16="http://schemas.microsoft.com/office/drawing/2014/main" id="{040630F5-16EA-43FF-82D1-E982C8A3CB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8489" y="2160588"/>
            <a:ext cx="6635060"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8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93F4-EE79-4B57-9E01-2D48B08B8587}"/>
              </a:ext>
            </a:extLst>
          </p:cNvPr>
          <p:cNvSpPr>
            <a:spLocks noGrp="1"/>
          </p:cNvSpPr>
          <p:nvPr>
            <p:ph type="title"/>
          </p:nvPr>
        </p:nvSpPr>
        <p:spPr>
          <a:xfrm>
            <a:off x="179295" y="599030"/>
            <a:ext cx="7788886" cy="1579394"/>
          </a:xfrm>
        </p:spPr>
        <p:txBody>
          <a:bodyPr>
            <a:normAutofit fontScale="90000"/>
          </a:bodyPr>
          <a:lstStyle/>
          <a:p>
            <a:pPr algn="ctr"/>
            <a:r>
              <a:rPr lang="en-US" dirty="0"/>
              <a:t>Different Laws Related to Property Taxes Moved Through the 2024 Louisiana Legislature to become ACT 774</a:t>
            </a:r>
            <a:br>
              <a:rPr lang="en-US" dirty="0"/>
            </a:br>
            <a:endParaRPr lang="en-US" dirty="0"/>
          </a:p>
        </p:txBody>
      </p:sp>
      <p:sp>
        <p:nvSpPr>
          <p:cNvPr id="3" name="Content Placeholder 2">
            <a:extLst>
              <a:ext uri="{FF2B5EF4-FFF2-40B4-BE49-F238E27FC236}">
                <a16:creationId xmlns:a16="http://schemas.microsoft.com/office/drawing/2014/main" id="{8331E4FF-5668-4DDA-BF20-0CE286F74F2D}"/>
              </a:ext>
            </a:extLst>
          </p:cNvPr>
          <p:cNvSpPr>
            <a:spLocks noGrp="1"/>
          </p:cNvSpPr>
          <p:nvPr>
            <p:ph sz="half" idx="1"/>
          </p:nvPr>
        </p:nvSpPr>
        <p:spPr>
          <a:xfrm>
            <a:off x="425103" y="2671481"/>
            <a:ext cx="7297270" cy="2698377"/>
          </a:xfrm>
          <a:ln w="57150">
            <a:solidFill>
              <a:srgbClr val="0070C0"/>
            </a:solidFill>
          </a:ln>
        </p:spPr>
        <p:txBody>
          <a:bodyPr>
            <a:normAutofit/>
          </a:bodyPr>
          <a:lstStyle/>
          <a:p>
            <a:r>
              <a:rPr lang="en-US" dirty="0"/>
              <a:t>HB 871        SB 286          SB 393 </a:t>
            </a:r>
          </a:p>
          <a:p>
            <a:r>
              <a:rPr lang="en-US" dirty="0"/>
              <a:t>SB 286 + SB 393 </a:t>
            </a:r>
            <a:r>
              <a:rPr lang="en-US" dirty="0">
                <a:sym typeface="Wingdings" panose="05000000000000000000" pitchFamily="2" charset="2"/>
              </a:rPr>
              <a:t> SB 505</a:t>
            </a:r>
            <a:endParaRPr lang="en-US" dirty="0"/>
          </a:p>
          <a:p>
            <a:r>
              <a:rPr lang="en-US" dirty="0"/>
              <a:t>SB 505 passed (ACT 774) effective 1/1/26, but was contingent on passage of  Constitutional Amendment 4 on the ballot in December per SB 118 (ACT 409)</a:t>
            </a:r>
          </a:p>
          <a:p>
            <a:r>
              <a:rPr lang="en-US" dirty="0"/>
              <a:t>Amendment 4 passed – ACT 774 goes into effect 1/1/26</a:t>
            </a:r>
          </a:p>
          <a:p>
            <a:r>
              <a:rPr lang="en-US" dirty="0"/>
              <a:t>New law is around 81 pages long</a:t>
            </a:r>
          </a:p>
          <a:p>
            <a:endParaRPr lang="en-US" dirty="0"/>
          </a:p>
          <a:p>
            <a:pPr marL="0" indent="0">
              <a:buNone/>
            </a:pPr>
            <a:endParaRPr lang="en-US" dirty="0"/>
          </a:p>
        </p:txBody>
      </p:sp>
      <p:pic>
        <p:nvPicPr>
          <p:cNvPr id="7" name="Picture 2" descr="You Say Tomato Wall Decal by Windmill47">
            <a:extLst>
              <a:ext uri="{FF2B5EF4-FFF2-40B4-BE49-F238E27FC236}">
                <a16:creationId xmlns:a16="http://schemas.microsoft.com/office/drawing/2014/main" id="{A4D2CDAA-30A3-416E-B310-AEF0829A3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946" y="1918447"/>
            <a:ext cx="3593951" cy="3593951"/>
          </a:xfrm>
          <a:prstGeom prst="rect">
            <a:avLst/>
          </a:prstGeom>
          <a:noFill/>
          <a:ln w="762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7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0885-2F6D-40A2-B24E-01669506E271}"/>
              </a:ext>
            </a:extLst>
          </p:cNvPr>
          <p:cNvSpPr>
            <a:spLocks noGrp="1"/>
          </p:cNvSpPr>
          <p:nvPr>
            <p:ph type="title"/>
          </p:nvPr>
        </p:nvSpPr>
        <p:spPr>
          <a:xfrm>
            <a:off x="1102659" y="147021"/>
            <a:ext cx="8797079" cy="693868"/>
          </a:xfrm>
        </p:spPr>
        <p:txBody>
          <a:bodyPr/>
          <a:lstStyle/>
          <a:p>
            <a:pPr algn="ctr"/>
            <a:r>
              <a:rPr lang="en-US" b="1" dirty="0">
                <a:latin typeface="Times New Roman" panose="02020603050405020304" pitchFamily="18" charset="0"/>
                <a:cs typeface="Times New Roman" panose="02020603050405020304" pitchFamily="18" charset="0"/>
              </a:rPr>
              <a:t>Tax Lien Certificates </a:t>
            </a:r>
          </a:p>
        </p:txBody>
      </p:sp>
      <p:sp>
        <p:nvSpPr>
          <p:cNvPr id="3" name="Content Placeholder 2">
            <a:extLst>
              <a:ext uri="{FF2B5EF4-FFF2-40B4-BE49-F238E27FC236}">
                <a16:creationId xmlns:a16="http://schemas.microsoft.com/office/drawing/2014/main" id="{6F7094F7-4F21-47E9-AAAF-E43F4B931D45}"/>
              </a:ext>
            </a:extLst>
          </p:cNvPr>
          <p:cNvSpPr>
            <a:spLocks noGrp="1"/>
          </p:cNvSpPr>
          <p:nvPr>
            <p:ph idx="1"/>
          </p:nvPr>
        </p:nvSpPr>
        <p:spPr>
          <a:xfrm>
            <a:off x="286871" y="708212"/>
            <a:ext cx="11797553" cy="4939553"/>
          </a:xfrm>
        </p:spPr>
        <p:txBody>
          <a:bodyPr>
            <a:noAutofit/>
          </a:bodyPr>
          <a:lstStyle/>
          <a:p>
            <a:r>
              <a:rPr lang="en-US" sz="2300" dirty="0">
                <a:latin typeface="Times New Roman" panose="02020603050405020304" pitchFamily="18" charset="0"/>
                <a:cs typeface="Times New Roman" panose="02020603050405020304" pitchFamily="18" charset="0"/>
              </a:rPr>
              <a:t>Starting in 2026 - liens against property will be sold each year if statutory impositions not paid) (47:2160.1)</a:t>
            </a:r>
          </a:p>
          <a:p>
            <a:r>
              <a:rPr lang="en-US" sz="2300" dirty="0">
                <a:latin typeface="Times New Roman" panose="02020603050405020304" pitchFamily="18" charset="0"/>
                <a:cs typeface="Times New Roman" panose="02020603050405020304" pitchFamily="18" charset="0"/>
              </a:rPr>
              <a:t>Tax lien certificate will be filed in the Mortgage Records</a:t>
            </a:r>
          </a:p>
          <a:p>
            <a:r>
              <a:rPr lang="en-US" sz="2300" dirty="0">
                <a:latin typeface="Times New Roman" panose="02020603050405020304" pitchFamily="18" charset="0"/>
                <a:cs typeface="Times New Roman" panose="02020603050405020304" pitchFamily="18" charset="0"/>
              </a:rPr>
              <a:t>Lien is on the whole property (no more in-division percentage ownership interests)</a:t>
            </a:r>
          </a:p>
          <a:p>
            <a:r>
              <a:rPr lang="en-US" sz="2300" dirty="0">
                <a:solidFill>
                  <a:schemeClr val="tx1"/>
                </a:solidFill>
                <a:latin typeface="Times New Roman" panose="02020603050405020304" pitchFamily="18" charset="0"/>
                <a:cs typeface="Times New Roman" panose="02020603050405020304" pitchFamily="18" charset="0"/>
              </a:rPr>
              <a:t>No more bid down for percentage/undivided interests in the property</a:t>
            </a:r>
          </a:p>
          <a:p>
            <a:r>
              <a:rPr lang="en-US" sz="2300" dirty="0">
                <a:solidFill>
                  <a:schemeClr val="tx1"/>
                </a:solidFill>
                <a:latin typeface="Times New Roman" panose="02020603050405020304" pitchFamily="18" charset="0"/>
                <a:cs typeface="Times New Roman" panose="02020603050405020304" pitchFamily="18" charset="0"/>
              </a:rPr>
              <a:t>Bid down is for the interest percentage the bidder is willing to accept in increments of no less than 1/10 of 1% with the lowest bid  being 7/10 of 1%  so ------ .9% - .8% - until .7%</a:t>
            </a:r>
          </a:p>
          <a:p>
            <a:r>
              <a:rPr lang="en-US" sz="2300" dirty="0">
                <a:solidFill>
                  <a:schemeClr val="tx1"/>
                </a:solidFill>
                <a:latin typeface="Times New Roman" panose="02020603050405020304" pitchFamily="18" charset="0"/>
                <a:cs typeface="Times New Roman" panose="02020603050405020304" pitchFamily="18" charset="0"/>
              </a:rPr>
              <a:t>Winning bidder is willing to accept lowest interest</a:t>
            </a:r>
          </a:p>
          <a:p>
            <a:r>
              <a:rPr lang="en-US" sz="2400" dirty="0">
                <a:latin typeface="Times New Roman" panose="02020603050405020304" pitchFamily="18" charset="0"/>
                <a:cs typeface="Times New Roman" panose="02020603050405020304" pitchFamily="18" charset="0"/>
              </a:rPr>
              <a:t>Pari </a:t>
            </a:r>
            <a:r>
              <a:rPr lang="en-US" sz="2400" dirty="0" err="1">
                <a:latin typeface="Times New Roman" panose="02020603050405020304" pitchFamily="18" charset="0"/>
                <a:cs typeface="Times New Roman" panose="02020603050405020304" pitchFamily="18" charset="0"/>
              </a:rPr>
              <a:t>Passu</a:t>
            </a:r>
            <a:r>
              <a:rPr lang="en-US" sz="2400" dirty="0">
                <a:latin typeface="Times New Roman" panose="02020603050405020304" pitchFamily="18" charset="0"/>
                <a:cs typeface="Times New Roman" panose="02020603050405020304" pitchFamily="18" charset="0"/>
              </a:rPr>
              <a:t> – equal rank + priority over all other encumbrances</a:t>
            </a:r>
            <a:endParaRPr lang="en-US" sz="2300" dirty="0">
              <a:solidFill>
                <a:schemeClr val="tx1"/>
              </a:solidFill>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The lien prescribes after 7 years  -- Preemptive       La. R.S. 47:2155(C)</a:t>
            </a:r>
            <a:endParaRPr lang="en-US" sz="2300" b="1"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No prescription while held by political subdivision: </a:t>
            </a:r>
            <a:r>
              <a:rPr lang="en-US" sz="2100" dirty="0">
                <a:latin typeface="Times New Roman" panose="02020603050405020304" pitchFamily="18" charset="0"/>
                <a:cs typeface="Times New Roman" panose="02020603050405020304" pitchFamily="18" charset="0"/>
              </a:rPr>
              <a:t>“Prescription shall be suspended during any period in which the tax lien certificate is issued to and held by a political subdivision.” </a:t>
            </a:r>
          </a:p>
        </p:txBody>
      </p:sp>
      <p:pic>
        <p:nvPicPr>
          <p:cNvPr id="1026" name="Picture 2" descr="Image result for star ">
            <a:extLst>
              <a:ext uri="{FF2B5EF4-FFF2-40B4-BE49-F238E27FC236}">
                <a16:creationId xmlns:a16="http://schemas.microsoft.com/office/drawing/2014/main" id="{17570C3A-EA5A-45B3-ADD9-BCE934763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6" y="5280209"/>
            <a:ext cx="452712" cy="46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9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7FE3424A-2CBA-4A39-AF88-E5353F96F4BE}"/>
              </a:ext>
            </a:extLst>
          </p:cNvPr>
          <p:cNvSpPr/>
          <p:nvPr/>
        </p:nvSpPr>
        <p:spPr>
          <a:xfrm>
            <a:off x="5921537" y="1230226"/>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EF719A92-B969-47D2-88E1-A90F56306038}"/>
              </a:ext>
            </a:extLst>
          </p:cNvPr>
          <p:cNvSpPr/>
          <p:nvPr/>
        </p:nvSpPr>
        <p:spPr>
          <a:xfrm>
            <a:off x="250300" y="1203058"/>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631FB0C-A172-4F0A-B790-A835D49CA544}"/>
              </a:ext>
            </a:extLst>
          </p:cNvPr>
          <p:cNvSpPr/>
          <p:nvPr/>
        </p:nvSpPr>
        <p:spPr>
          <a:xfrm>
            <a:off x="8702038" y="1237133"/>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25830C3-6AD7-460E-B304-3DA6F89F6114}"/>
              </a:ext>
            </a:extLst>
          </p:cNvPr>
          <p:cNvSpPr/>
          <p:nvPr/>
        </p:nvSpPr>
        <p:spPr>
          <a:xfrm>
            <a:off x="3083861" y="1203058"/>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D76D400-BF54-43F3-B91F-C717B0CF310A}"/>
              </a:ext>
            </a:extLst>
          </p:cNvPr>
          <p:cNvSpPr txBox="1"/>
          <p:nvPr/>
        </p:nvSpPr>
        <p:spPr>
          <a:xfrm>
            <a:off x="608366" y="1626199"/>
            <a:ext cx="671979" cy="369332"/>
          </a:xfrm>
          <a:prstGeom prst="rect">
            <a:avLst/>
          </a:prstGeom>
          <a:noFill/>
        </p:spPr>
        <p:txBody>
          <a:bodyPr wrap="none" rtlCol="0">
            <a:spAutoFit/>
          </a:bodyPr>
          <a:lstStyle/>
          <a:p>
            <a:r>
              <a:rPr lang="en-US" dirty="0"/>
              <a:t>2026</a:t>
            </a:r>
          </a:p>
        </p:txBody>
      </p:sp>
      <p:sp>
        <p:nvSpPr>
          <p:cNvPr id="7" name="TextBox 6">
            <a:extLst>
              <a:ext uri="{FF2B5EF4-FFF2-40B4-BE49-F238E27FC236}">
                <a16:creationId xmlns:a16="http://schemas.microsoft.com/office/drawing/2014/main" id="{3D33C685-8004-4BC1-B2AF-002BC0772037}"/>
              </a:ext>
            </a:extLst>
          </p:cNvPr>
          <p:cNvSpPr txBox="1"/>
          <p:nvPr/>
        </p:nvSpPr>
        <p:spPr>
          <a:xfrm flipH="1">
            <a:off x="3428101" y="1583644"/>
            <a:ext cx="671979" cy="369332"/>
          </a:xfrm>
          <a:prstGeom prst="rect">
            <a:avLst/>
          </a:prstGeom>
          <a:noFill/>
        </p:spPr>
        <p:txBody>
          <a:bodyPr wrap="square" rtlCol="0">
            <a:spAutoFit/>
          </a:bodyPr>
          <a:lstStyle/>
          <a:p>
            <a:r>
              <a:rPr lang="en-US" dirty="0"/>
              <a:t>2027</a:t>
            </a:r>
          </a:p>
        </p:txBody>
      </p:sp>
      <p:sp>
        <p:nvSpPr>
          <p:cNvPr id="9" name="TextBox 8">
            <a:extLst>
              <a:ext uri="{FF2B5EF4-FFF2-40B4-BE49-F238E27FC236}">
                <a16:creationId xmlns:a16="http://schemas.microsoft.com/office/drawing/2014/main" id="{A8B989A4-D24A-4A34-88AC-839511D27D67}"/>
              </a:ext>
            </a:extLst>
          </p:cNvPr>
          <p:cNvSpPr txBox="1"/>
          <p:nvPr/>
        </p:nvSpPr>
        <p:spPr>
          <a:xfrm>
            <a:off x="6261101" y="1626199"/>
            <a:ext cx="735813" cy="369332"/>
          </a:xfrm>
          <a:prstGeom prst="rect">
            <a:avLst/>
          </a:prstGeom>
          <a:noFill/>
        </p:spPr>
        <p:txBody>
          <a:bodyPr wrap="square" rtlCol="0">
            <a:spAutoFit/>
          </a:bodyPr>
          <a:lstStyle/>
          <a:p>
            <a:r>
              <a:rPr lang="en-US" dirty="0"/>
              <a:t>2028</a:t>
            </a:r>
          </a:p>
        </p:txBody>
      </p:sp>
      <p:sp>
        <p:nvSpPr>
          <p:cNvPr id="10" name="TextBox 9">
            <a:extLst>
              <a:ext uri="{FF2B5EF4-FFF2-40B4-BE49-F238E27FC236}">
                <a16:creationId xmlns:a16="http://schemas.microsoft.com/office/drawing/2014/main" id="{82E6FC3D-EAAE-4617-A21D-573A4725B967}"/>
              </a:ext>
            </a:extLst>
          </p:cNvPr>
          <p:cNvSpPr txBox="1"/>
          <p:nvPr/>
        </p:nvSpPr>
        <p:spPr>
          <a:xfrm>
            <a:off x="9091610" y="1626199"/>
            <a:ext cx="671979" cy="369332"/>
          </a:xfrm>
          <a:prstGeom prst="rect">
            <a:avLst/>
          </a:prstGeom>
          <a:noFill/>
        </p:spPr>
        <p:txBody>
          <a:bodyPr wrap="none" rtlCol="0">
            <a:spAutoFit/>
          </a:bodyPr>
          <a:lstStyle/>
          <a:p>
            <a:r>
              <a:rPr lang="en-US" dirty="0"/>
              <a:t>2029</a:t>
            </a:r>
          </a:p>
        </p:txBody>
      </p:sp>
      <p:sp>
        <p:nvSpPr>
          <p:cNvPr id="11" name="TextBox 10">
            <a:extLst>
              <a:ext uri="{FF2B5EF4-FFF2-40B4-BE49-F238E27FC236}">
                <a16:creationId xmlns:a16="http://schemas.microsoft.com/office/drawing/2014/main" id="{76106AA6-B724-403D-B100-F5A5E5C9C369}"/>
              </a:ext>
            </a:extLst>
          </p:cNvPr>
          <p:cNvSpPr txBox="1"/>
          <p:nvPr/>
        </p:nvSpPr>
        <p:spPr>
          <a:xfrm>
            <a:off x="179033" y="2911653"/>
            <a:ext cx="1526357" cy="1200329"/>
          </a:xfrm>
          <a:prstGeom prst="rect">
            <a:avLst/>
          </a:prstGeom>
          <a:noFill/>
          <a:ln w="38100">
            <a:solidFill>
              <a:schemeClr val="tx1"/>
            </a:solidFill>
          </a:ln>
        </p:spPr>
        <p:txBody>
          <a:bodyPr wrap="square" rtlCol="0">
            <a:spAutoFit/>
          </a:bodyPr>
          <a:lstStyle/>
          <a:p>
            <a:pPr algn="ctr"/>
            <a:r>
              <a:rPr lang="en-US" dirty="0"/>
              <a:t>Tax Lien Certificate </a:t>
            </a:r>
          </a:p>
          <a:p>
            <a:pPr algn="ctr"/>
            <a:r>
              <a:rPr lang="en-US" dirty="0"/>
              <a:t>-&gt; filed in </a:t>
            </a:r>
          </a:p>
          <a:p>
            <a:pPr algn="ctr"/>
            <a:r>
              <a:rPr lang="en-US" dirty="0"/>
              <a:t>M records</a:t>
            </a:r>
          </a:p>
        </p:txBody>
      </p:sp>
      <p:sp>
        <p:nvSpPr>
          <p:cNvPr id="22" name="Freeform: Shape 21">
            <a:extLst>
              <a:ext uri="{FF2B5EF4-FFF2-40B4-BE49-F238E27FC236}">
                <a16:creationId xmlns:a16="http://schemas.microsoft.com/office/drawing/2014/main" id="{9373D674-F067-4CF6-AB32-5C8EF7580AC6}"/>
              </a:ext>
            </a:extLst>
          </p:cNvPr>
          <p:cNvSpPr/>
          <p:nvPr/>
        </p:nvSpPr>
        <p:spPr>
          <a:xfrm>
            <a:off x="913500" y="130778"/>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06A616D-F5F7-419E-8295-E90AF4330557}"/>
              </a:ext>
            </a:extLst>
          </p:cNvPr>
          <p:cNvSpPr/>
          <p:nvPr/>
        </p:nvSpPr>
        <p:spPr>
          <a:xfrm>
            <a:off x="3732004" y="122077"/>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4FCCF94-8496-47EF-AD67-ED1ED3761C56}"/>
              </a:ext>
            </a:extLst>
          </p:cNvPr>
          <p:cNvSpPr/>
          <p:nvPr/>
        </p:nvSpPr>
        <p:spPr>
          <a:xfrm>
            <a:off x="6607342" y="150502"/>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AE16267-536C-48A2-855E-C8B435E08F96}"/>
              </a:ext>
            </a:extLst>
          </p:cNvPr>
          <p:cNvSpPr txBox="1"/>
          <p:nvPr/>
        </p:nvSpPr>
        <p:spPr>
          <a:xfrm>
            <a:off x="1904104" y="704576"/>
            <a:ext cx="901209" cy="369332"/>
          </a:xfrm>
          <a:prstGeom prst="rect">
            <a:avLst/>
          </a:prstGeom>
          <a:noFill/>
          <a:ln w="38100">
            <a:solidFill>
              <a:schemeClr val="tx1"/>
            </a:solidFill>
          </a:ln>
        </p:spPr>
        <p:txBody>
          <a:bodyPr wrap="none" rtlCol="0">
            <a:spAutoFit/>
          </a:bodyPr>
          <a:lstStyle/>
          <a:p>
            <a:r>
              <a:rPr lang="en-US" dirty="0"/>
              <a:t>YEAR 1</a:t>
            </a:r>
          </a:p>
        </p:txBody>
      </p:sp>
      <p:sp>
        <p:nvSpPr>
          <p:cNvPr id="26" name="TextBox 25">
            <a:extLst>
              <a:ext uri="{FF2B5EF4-FFF2-40B4-BE49-F238E27FC236}">
                <a16:creationId xmlns:a16="http://schemas.microsoft.com/office/drawing/2014/main" id="{B7BE089C-0D2B-486E-ACD8-05EF51762E54}"/>
              </a:ext>
            </a:extLst>
          </p:cNvPr>
          <p:cNvSpPr txBox="1"/>
          <p:nvPr/>
        </p:nvSpPr>
        <p:spPr>
          <a:xfrm>
            <a:off x="4722608" y="726302"/>
            <a:ext cx="901209" cy="369332"/>
          </a:xfrm>
          <a:prstGeom prst="rect">
            <a:avLst/>
          </a:prstGeom>
          <a:noFill/>
          <a:ln w="38100">
            <a:solidFill>
              <a:schemeClr val="tx1"/>
            </a:solidFill>
          </a:ln>
        </p:spPr>
        <p:txBody>
          <a:bodyPr wrap="none" rtlCol="0">
            <a:spAutoFit/>
          </a:bodyPr>
          <a:lstStyle/>
          <a:p>
            <a:r>
              <a:rPr lang="en-US" dirty="0"/>
              <a:t>YEAR 2</a:t>
            </a:r>
          </a:p>
        </p:txBody>
      </p:sp>
      <p:sp>
        <p:nvSpPr>
          <p:cNvPr id="27" name="TextBox 26">
            <a:extLst>
              <a:ext uri="{FF2B5EF4-FFF2-40B4-BE49-F238E27FC236}">
                <a16:creationId xmlns:a16="http://schemas.microsoft.com/office/drawing/2014/main" id="{4ED1DF2A-CBD3-4026-AF04-0E9BE5C7396D}"/>
              </a:ext>
            </a:extLst>
          </p:cNvPr>
          <p:cNvSpPr txBox="1"/>
          <p:nvPr/>
        </p:nvSpPr>
        <p:spPr>
          <a:xfrm>
            <a:off x="7565989" y="711902"/>
            <a:ext cx="901209" cy="369332"/>
          </a:xfrm>
          <a:prstGeom prst="rect">
            <a:avLst/>
          </a:prstGeom>
          <a:noFill/>
          <a:ln w="38100">
            <a:solidFill>
              <a:schemeClr val="tx1"/>
            </a:solidFill>
          </a:ln>
        </p:spPr>
        <p:txBody>
          <a:bodyPr wrap="none" rtlCol="0">
            <a:spAutoFit/>
          </a:bodyPr>
          <a:lstStyle/>
          <a:p>
            <a:r>
              <a:rPr lang="en-US" dirty="0"/>
              <a:t>YEAR 3</a:t>
            </a:r>
          </a:p>
        </p:txBody>
      </p:sp>
      <p:sp>
        <p:nvSpPr>
          <p:cNvPr id="29" name="TextBox 28">
            <a:extLst>
              <a:ext uri="{FF2B5EF4-FFF2-40B4-BE49-F238E27FC236}">
                <a16:creationId xmlns:a16="http://schemas.microsoft.com/office/drawing/2014/main" id="{851CC272-BEB9-4488-B036-C9F8CBA5BCBF}"/>
              </a:ext>
            </a:extLst>
          </p:cNvPr>
          <p:cNvSpPr txBox="1"/>
          <p:nvPr/>
        </p:nvSpPr>
        <p:spPr>
          <a:xfrm>
            <a:off x="6929722" y="2984563"/>
            <a:ext cx="2101323" cy="1200329"/>
          </a:xfrm>
          <a:prstGeom prst="rect">
            <a:avLst/>
          </a:prstGeom>
          <a:noFill/>
          <a:ln w="38100">
            <a:solidFill>
              <a:schemeClr val="tx1"/>
            </a:solidFill>
          </a:ln>
        </p:spPr>
        <p:txBody>
          <a:bodyPr wrap="square" rtlCol="0">
            <a:spAutoFit/>
          </a:bodyPr>
          <a:lstStyle/>
          <a:p>
            <a:pPr algn="ctr"/>
            <a:r>
              <a:rPr lang="en-US" dirty="0"/>
              <a:t>Earliest That 365 -180 Day Foreclosure Notice can be sent</a:t>
            </a:r>
          </a:p>
        </p:txBody>
      </p:sp>
      <p:sp>
        <p:nvSpPr>
          <p:cNvPr id="30" name="Oval 29">
            <a:extLst>
              <a:ext uri="{FF2B5EF4-FFF2-40B4-BE49-F238E27FC236}">
                <a16:creationId xmlns:a16="http://schemas.microsoft.com/office/drawing/2014/main" id="{1A212185-2459-4697-B147-67D000F7337F}"/>
              </a:ext>
            </a:extLst>
          </p:cNvPr>
          <p:cNvSpPr/>
          <p:nvPr/>
        </p:nvSpPr>
        <p:spPr>
          <a:xfrm>
            <a:off x="9683412" y="3934519"/>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C9ECA5F-8107-4935-908C-EE427472384D}"/>
              </a:ext>
            </a:extLst>
          </p:cNvPr>
          <p:cNvSpPr/>
          <p:nvPr/>
        </p:nvSpPr>
        <p:spPr>
          <a:xfrm>
            <a:off x="4043423" y="5473683"/>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E58A8E2-E499-4CFF-A55F-CC98FA6D226A}"/>
              </a:ext>
            </a:extLst>
          </p:cNvPr>
          <p:cNvSpPr/>
          <p:nvPr/>
        </p:nvSpPr>
        <p:spPr>
          <a:xfrm>
            <a:off x="354091" y="5533018"/>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7E83D55-FA7E-42C8-B011-CEE730A66E7C}"/>
              </a:ext>
            </a:extLst>
          </p:cNvPr>
          <p:cNvSpPr txBox="1"/>
          <p:nvPr/>
        </p:nvSpPr>
        <p:spPr>
          <a:xfrm>
            <a:off x="10014396" y="4297635"/>
            <a:ext cx="671979" cy="369332"/>
          </a:xfrm>
          <a:prstGeom prst="rect">
            <a:avLst/>
          </a:prstGeom>
          <a:noFill/>
        </p:spPr>
        <p:txBody>
          <a:bodyPr wrap="none" rtlCol="0">
            <a:spAutoFit/>
          </a:bodyPr>
          <a:lstStyle/>
          <a:p>
            <a:r>
              <a:rPr lang="en-US" dirty="0"/>
              <a:t>2030</a:t>
            </a:r>
          </a:p>
        </p:txBody>
      </p:sp>
      <p:sp>
        <p:nvSpPr>
          <p:cNvPr id="35" name="TextBox 34">
            <a:extLst>
              <a:ext uri="{FF2B5EF4-FFF2-40B4-BE49-F238E27FC236}">
                <a16:creationId xmlns:a16="http://schemas.microsoft.com/office/drawing/2014/main" id="{969878E1-6EC3-4027-AD38-2AFA68A21EAA}"/>
              </a:ext>
            </a:extLst>
          </p:cNvPr>
          <p:cNvSpPr txBox="1"/>
          <p:nvPr/>
        </p:nvSpPr>
        <p:spPr>
          <a:xfrm>
            <a:off x="4337347" y="5844795"/>
            <a:ext cx="671979" cy="369332"/>
          </a:xfrm>
          <a:prstGeom prst="rect">
            <a:avLst/>
          </a:prstGeom>
          <a:noFill/>
        </p:spPr>
        <p:txBody>
          <a:bodyPr wrap="none" rtlCol="0">
            <a:spAutoFit/>
          </a:bodyPr>
          <a:lstStyle/>
          <a:p>
            <a:r>
              <a:rPr lang="en-US" dirty="0"/>
              <a:t>2032</a:t>
            </a:r>
          </a:p>
        </p:txBody>
      </p:sp>
      <p:sp>
        <p:nvSpPr>
          <p:cNvPr id="36" name="Oval 35">
            <a:extLst>
              <a:ext uri="{FF2B5EF4-FFF2-40B4-BE49-F238E27FC236}">
                <a16:creationId xmlns:a16="http://schemas.microsoft.com/office/drawing/2014/main" id="{5F4768F1-5858-46B9-B8F3-CE471CA2CEA9}"/>
              </a:ext>
            </a:extLst>
          </p:cNvPr>
          <p:cNvSpPr/>
          <p:nvPr/>
        </p:nvSpPr>
        <p:spPr>
          <a:xfrm>
            <a:off x="8091898" y="5351474"/>
            <a:ext cx="1333948" cy="1215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4E9D66E-1B00-45A1-8B7C-8FB36CA59AA6}"/>
              </a:ext>
            </a:extLst>
          </p:cNvPr>
          <p:cNvSpPr txBox="1"/>
          <p:nvPr/>
        </p:nvSpPr>
        <p:spPr>
          <a:xfrm>
            <a:off x="661455" y="5919706"/>
            <a:ext cx="671979" cy="369332"/>
          </a:xfrm>
          <a:prstGeom prst="rect">
            <a:avLst/>
          </a:prstGeom>
          <a:noFill/>
        </p:spPr>
        <p:txBody>
          <a:bodyPr wrap="none" rtlCol="0">
            <a:spAutoFit/>
          </a:bodyPr>
          <a:lstStyle/>
          <a:p>
            <a:r>
              <a:rPr lang="en-US" dirty="0"/>
              <a:t>2033</a:t>
            </a:r>
          </a:p>
        </p:txBody>
      </p:sp>
      <p:sp>
        <p:nvSpPr>
          <p:cNvPr id="38" name="TextBox 37">
            <a:extLst>
              <a:ext uri="{FF2B5EF4-FFF2-40B4-BE49-F238E27FC236}">
                <a16:creationId xmlns:a16="http://schemas.microsoft.com/office/drawing/2014/main" id="{136DB93E-B0DF-45BF-B8BC-E1E81427B08E}"/>
              </a:ext>
            </a:extLst>
          </p:cNvPr>
          <p:cNvSpPr txBox="1"/>
          <p:nvPr/>
        </p:nvSpPr>
        <p:spPr>
          <a:xfrm>
            <a:off x="9585381" y="2780409"/>
            <a:ext cx="901209" cy="369332"/>
          </a:xfrm>
          <a:prstGeom prst="rect">
            <a:avLst/>
          </a:prstGeom>
          <a:noFill/>
          <a:ln w="38100">
            <a:solidFill>
              <a:schemeClr val="tx1"/>
            </a:solidFill>
          </a:ln>
        </p:spPr>
        <p:txBody>
          <a:bodyPr wrap="none" rtlCol="0">
            <a:spAutoFit/>
          </a:bodyPr>
          <a:lstStyle/>
          <a:p>
            <a:r>
              <a:rPr lang="en-US" dirty="0"/>
              <a:t>YEAR 4</a:t>
            </a:r>
          </a:p>
        </p:txBody>
      </p:sp>
      <p:sp>
        <p:nvSpPr>
          <p:cNvPr id="34" name="TextBox 33">
            <a:extLst>
              <a:ext uri="{FF2B5EF4-FFF2-40B4-BE49-F238E27FC236}">
                <a16:creationId xmlns:a16="http://schemas.microsoft.com/office/drawing/2014/main" id="{AF6866AE-229E-44D1-9B9C-36DEC004D76A}"/>
              </a:ext>
            </a:extLst>
          </p:cNvPr>
          <p:cNvSpPr txBox="1"/>
          <p:nvPr/>
        </p:nvSpPr>
        <p:spPr>
          <a:xfrm>
            <a:off x="8419631" y="5736292"/>
            <a:ext cx="671979" cy="369332"/>
          </a:xfrm>
          <a:prstGeom prst="rect">
            <a:avLst/>
          </a:prstGeom>
          <a:noFill/>
        </p:spPr>
        <p:txBody>
          <a:bodyPr wrap="square" rtlCol="0">
            <a:spAutoFit/>
          </a:bodyPr>
          <a:lstStyle/>
          <a:p>
            <a:r>
              <a:rPr lang="en-US" dirty="0"/>
              <a:t>2031</a:t>
            </a:r>
          </a:p>
        </p:txBody>
      </p:sp>
      <p:sp>
        <p:nvSpPr>
          <p:cNvPr id="42" name="Freeform: Shape 41">
            <a:extLst>
              <a:ext uri="{FF2B5EF4-FFF2-40B4-BE49-F238E27FC236}">
                <a16:creationId xmlns:a16="http://schemas.microsoft.com/office/drawing/2014/main" id="{6EFDDF53-A441-4967-98FC-1BC26A5922FA}"/>
              </a:ext>
            </a:extLst>
          </p:cNvPr>
          <p:cNvSpPr/>
          <p:nvPr/>
        </p:nvSpPr>
        <p:spPr>
          <a:xfrm>
            <a:off x="10047642" y="1882588"/>
            <a:ext cx="1264651" cy="2226833"/>
          </a:xfrm>
          <a:custGeom>
            <a:avLst/>
            <a:gdLst>
              <a:gd name="connsiteX0" fmla="*/ 0 w 1264651"/>
              <a:gd name="connsiteY0" fmla="*/ 0 h 2226833"/>
              <a:gd name="connsiteX1" fmla="*/ 1247887 w 1264651"/>
              <a:gd name="connsiteY1" fmla="*/ 978946 h 2226833"/>
              <a:gd name="connsiteX2" fmla="*/ 753036 w 1264651"/>
              <a:gd name="connsiteY2" fmla="*/ 2226833 h 2226833"/>
              <a:gd name="connsiteX3" fmla="*/ 753036 w 1264651"/>
              <a:gd name="connsiteY3" fmla="*/ 2226833 h 2226833"/>
              <a:gd name="connsiteX4" fmla="*/ 774551 w 1264651"/>
              <a:gd name="connsiteY4" fmla="*/ 2216076 h 2226833"/>
              <a:gd name="connsiteX5" fmla="*/ 774551 w 1264651"/>
              <a:gd name="connsiteY5" fmla="*/ 2216076 h 2226833"/>
              <a:gd name="connsiteX6" fmla="*/ 882127 w 1264651"/>
              <a:gd name="connsiteY6" fmla="*/ 2043953 h 2226833"/>
              <a:gd name="connsiteX7" fmla="*/ 796066 w 1264651"/>
              <a:gd name="connsiteY7" fmla="*/ 2216076 h 2226833"/>
              <a:gd name="connsiteX8" fmla="*/ 796066 w 1264651"/>
              <a:gd name="connsiteY8" fmla="*/ 2216076 h 2226833"/>
              <a:gd name="connsiteX9" fmla="*/ 785309 w 1264651"/>
              <a:gd name="connsiteY9" fmla="*/ 2216076 h 2226833"/>
              <a:gd name="connsiteX10" fmla="*/ 774551 w 1264651"/>
              <a:gd name="connsiteY10" fmla="*/ 2216076 h 222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1" h="2226833">
                <a:moveTo>
                  <a:pt x="0" y="0"/>
                </a:moveTo>
                <a:cubicBezTo>
                  <a:pt x="561190" y="303903"/>
                  <a:pt x="1122381" y="607807"/>
                  <a:pt x="1247887" y="978946"/>
                </a:cubicBezTo>
                <a:cubicBezTo>
                  <a:pt x="1373393" y="1350085"/>
                  <a:pt x="753036" y="2226833"/>
                  <a:pt x="753036" y="2226833"/>
                </a:cubicBezTo>
                <a:lnTo>
                  <a:pt x="753036" y="2226833"/>
                </a:lnTo>
                <a:lnTo>
                  <a:pt x="774551" y="2216076"/>
                </a:lnTo>
                <a:lnTo>
                  <a:pt x="774551" y="2216076"/>
                </a:lnTo>
                <a:cubicBezTo>
                  <a:pt x="792480" y="2187389"/>
                  <a:pt x="878541" y="2043953"/>
                  <a:pt x="882127" y="2043953"/>
                </a:cubicBezTo>
                <a:cubicBezTo>
                  <a:pt x="885713" y="2043953"/>
                  <a:pt x="796066" y="2216076"/>
                  <a:pt x="796066" y="2216076"/>
                </a:cubicBezTo>
                <a:lnTo>
                  <a:pt x="796066" y="2216076"/>
                </a:lnTo>
                <a:lnTo>
                  <a:pt x="785309" y="2216076"/>
                </a:lnTo>
                <a:lnTo>
                  <a:pt x="774551" y="22160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7220C15-EB8C-448C-AF4B-9182F4ADEB33}"/>
              </a:ext>
            </a:extLst>
          </p:cNvPr>
          <p:cNvSpPr/>
          <p:nvPr/>
        </p:nvSpPr>
        <p:spPr>
          <a:xfrm>
            <a:off x="9237577" y="4916245"/>
            <a:ext cx="1595374" cy="1517164"/>
          </a:xfrm>
          <a:custGeom>
            <a:avLst/>
            <a:gdLst>
              <a:gd name="connsiteX0" fmla="*/ 1595374 w 1595374"/>
              <a:gd name="connsiteY0" fmla="*/ 0 h 1517164"/>
              <a:gd name="connsiteX1" fmla="*/ 1197341 w 1595374"/>
              <a:gd name="connsiteY1" fmla="*/ 1430767 h 1517164"/>
              <a:gd name="connsiteX2" fmla="*/ 67788 w 1595374"/>
              <a:gd name="connsiteY2" fmla="*/ 1355463 h 1517164"/>
              <a:gd name="connsiteX3" fmla="*/ 121576 w 1595374"/>
              <a:gd name="connsiteY3" fmla="*/ 1344706 h 1517164"/>
            </a:gdLst>
            <a:ahLst/>
            <a:cxnLst>
              <a:cxn ang="0">
                <a:pos x="connsiteX0" y="connsiteY0"/>
              </a:cxn>
              <a:cxn ang="0">
                <a:pos x="connsiteX1" y="connsiteY1"/>
              </a:cxn>
              <a:cxn ang="0">
                <a:pos x="connsiteX2" y="connsiteY2"/>
              </a:cxn>
              <a:cxn ang="0">
                <a:pos x="connsiteX3" y="connsiteY3"/>
              </a:cxn>
            </a:cxnLst>
            <a:rect l="l" t="t" r="r" b="b"/>
            <a:pathLst>
              <a:path w="1595374" h="1517164">
                <a:moveTo>
                  <a:pt x="1595374" y="0"/>
                </a:moveTo>
                <a:cubicBezTo>
                  <a:pt x="1523656" y="602428"/>
                  <a:pt x="1451939" y="1204857"/>
                  <a:pt x="1197341" y="1430767"/>
                </a:cubicBezTo>
                <a:cubicBezTo>
                  <a:pt x="942743" y="1656677"/>
                  <a:pt x="247082" y="1369806"/>
                  <a:pt x="67788" y="1355463"/>
                </a:cubicBezTo>
                <a:cubicBezTo>
                  <a:pt x="-111506" y="1341120"/>
                  <a:pt x="121576" y="1344706"/>
                  <a:pt x="121576" y="13447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3B90AEF3-B674-465D-8647-ECA8397D163C}"/>
              </a:ext>
            </a:extLst>
          </p:cNvPr>
          <p:cNvSpPr/>
          <p:nvPr/>
        </p:nvSpPr>
        <p:spPr>
          <a:xfrm>
            <a:off x="8347934" y="6454588"/>
            <a:ext cx="86061" cy="53788"/>
          </a:xfrm>
          <a:custGeom>
            <a:avLst/>
            <a:gdLst>
              <a:gd name="connsiteX0" fmla="*/ 86061 w 86061"/>
              <a:gd name="connsiteY0" fmla="*/ 53788 h 53788"/>
              <a:gd name="connsiteX1" fmla="*/ 21515 w 86061"/>
              <a:gd name="connsiteY1" fmla="*/ 10758 h 53788"/>
              <a:gd name="connsiteX2" fmla="*/ 0 w 86061"/>
              <a:gd name="connsiteY2" fmla="*/ 0 h 53788"/>
            </a:gdLst>
            <a:ahLst/>
            <a:cxnLst>
              <a:cxn ang="0">
                <a:pos x="connsiteX0" y="connsiteY0"/>
              </a:cxn>
              <a:cxn ang="0">
                <a:pos x="connsiteX1" y="connsiteY1"/>
              </a:cxn>
              <a:cxn ang="0">
                <a:pos x="connsiteX2" y="connsiteY2"/>
              </a:cxn>
            </a:cxnLst>
            <a:rect l="l" t="t" r="r" b="b"/>
            <a:pathLst>
              <a:path w="86061" h="53788">
                <a:moveTo>
                  <a:pt x="86061" y="53788"/>
                </a:moveTo>
                <a:cubicBezTo>
                  <a:pt x="60959" y="36755"/>
                  <a:pt x="35858" y="19723"/>
                  <a:pt x="21515" y="10758"/>
                </a:cubicBezTo>
                <a:cubicBezTo>
                  <a:pt x="7171" y="1793"/>
                  <a:pt x="0" y="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F820155-A2BC-4524-AB13-90A7D7C62E08}"/>
              </a:ext>
            </a:extLst>
          </p:cNvPr>
          <p:cNvSpPr/>
          <p:nvPr/>
        </p:nvSpPr>
        <p:spPr>
          <a:xfrm>
            <a:off x="5378210" y="5120752"/>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353FC131-D4F5-45EB-8006-E7FDE2DE185E}"/>
              </a:ext>
            </a:extLst>
          </p:cNvPr>
          <p:cNvSpPr/>
          <p:nvPr/>
        </p:nvSpPr>
        <p:spPr>
          <a:xfrm>
            <a:off x="1368581" y="4585520"/>
            <a:ext cx="2818504" cy="1108149"/>
          </a:xfrm>
          <a:custGeom>
            <a:avLst/>
            <a:gdLst>
              <a:gd name="connsiteX0" fmla="*/ 0 w 2818504"/>
              <a:gd name="connsiteY0" fmla="*/ 1054361 h 1108149"/>
              <a:gd name="connsiteX1" fmla="*/ 1484556 w 2818504"/>
              <a:gd name="connsiteY1" fmla="*/ 111 h 1108149"/>
              <a:gd name="connsiteX2" fmla="*/ 2818504 w 2818504"/>
              <a:gd name="connsiteY2" fmla="*/ 1108149 h 1108149"/>
            </a:gdLst>
            <a:ahLst/>
            <a:cxnLst>
              <a:cxn ang="0">
                <a:pos x="connsiteX0" y="connsiteY0"/>
              </a:cxn>
              <a:cxn ang="0">
                <a:pos x="connsiteX1" y="connsiteY1"/>
              </a:cxn>
              <a:cxn ang="0">
                <a:pos x="connsiteX2" y="connsiteY2"/>
              </a:cxn>
            </a:cxnLst>
            <a:rect l="l" t="t" r="r" b="b"/>
            <a:pathLst>
              <a:path w="2818504" h="1108149">
                <a:moveTo>
                  <a:pt x="0" y="1054361"/>
                </a:moveTo>
                <a:cubicBezTo>
                  <a:pt x="507402" y="522753"/>
                  <a:pt x="1014805" y="-8854"/>
                  <a:pt x="1484556" y="111"/>
                </a:cubicBezTo>
                <a:cubicBezTo>
                  <a:pt x="1954307" y="9076"/>
                  <a:pt x="2386405" y="558612"/>
                  <a:pt x="2818504" y="1108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1C1666E-1DCD-4949-B0D7-2F46566EA53D}"/>
              </a:ext>
            </a:extLst>
          </p:cNvPr>
          <p:cNvSpPr txBox="1"/>
          <p:nvPr/>
        </p:nvSpPr>
        <p:spPr>
          <a:xfrm>
            <a:off x="9563791" y="5453007"/>
            <a:ext cx="901209" cy="369332"/>
          </a:xfrm>
          <a:prstGeom prst="rect">
            <a:avLst/>
          </a:prstGeom>
          <a:noFill/>
          <a:ln w="38100">
            <a:solidFill>
              <a:schemeClr val="tx1"/>
            </a:solidFill>
          </a:ln>
        </p:spPr>
        <p:txBody>
          <a:bodyPr wrap="none" rtlCol="0">
            <a:spAutoFit/>
          </a:bodyPr>
          <a:lstStyle/>
          <a:p>
            <a:r>
              <a:rPr lang="en-US" dirty="0"/>
              <a:t>YEAR 5</a:t>
            </a:r>
          </a:p>
        </p:txBody>
      </p:sp>
      <p:sp>
        <p:nvSpPr>
          <p:cNvPr id="49" name="TextBox 48">
            <a:extLst>
              <a:ext uri="{FF2B5EF4-FFF2-40B4-BE49-F238E27FC236}">
                <a16:creationId xmlns:a16="http://schemas.microsoft.com/office/drawing/2014/main" id="{0E2C99FF-A512-4E37-847C-16A5CE13E3CF}"/>
              </a:ext>
            </a:extLst>
          </p:cNvPr>
          <p:cNvSpPr txBox="1"/>
          <p:nvPr/>
        </p:nvSpPr>
        <p:spPr>
          <a:xfrm>
            <a:off x="6313145" y="5735040"/>
            <a:ext cx="901209" cy="369332"/>
          </a:xfrm>
          <a:prstGeom prst="rect">
            <a:avLst/>
          </a:prstGeom>
          <a:noFill/>
          <a:ln w="38100">
            <a:solidFill>
              <a:schemeClr val="tx1"/>
            </a:solidFill>
          </a:ln>
        </p:spPr>
        <p:txBody>
          <a:bodyPr wrap="none" rtlCol="0">
            <a:spAutoFit/>
          </a:bodyPr>
          <a:lstStyle/>
          <a:p>
            <a:r>
              <a:rPr lang="en-US" dirty="0"/>
              <a:t>YEAR 6</a:t>
            </a:r>
          </a:p>
        </p:txBody>
      </p:sp>
      <p:sp>
        <p:nvSpPr>
          <p:cNvPr id="50" name="TextBox 49">
            <a:extLst>
              <a:ext uri="{FF2B5EF4-FFF2-40B4-BE49-F238E27FC236}">
                <a16:creationId xmlns:a16="http://schemas.microsoft.com/office/drawing/2014/main" id="{8BEE97FF-EC01-4128-997D-3B837A630DDB}"/>
              </a:ext>
            </a:extLst>
          </p:cNvPr>
          <p:cNvSpPr txBox="1"/>
          <p:nvPr/>
        </p:nvSpPr>
        <p:spPr>
          <a:xfrm>
            <a:off x="2354708" y="5693669"/>
            <a:ext cx="901209" cy="369332"/>
          </a:xfrm>
          <a:prstGeom prst="rect">
            <a:avLst/>
          </a:prstGeom>
          <a:noFill/>
          <a:ln w="38100">
            <a:solidFill>
              <a:schemeClr val="tx1"/>
            </a:solidFill>
          </a:ln>
        </p:spPr>
        <p:txBody>
          <a:bodyPr wrap="none" rtlCol="0">
            <a:spAutoFit/>
          </a:bodyPr>
          <a:lstStyle/>
          <a:p>
            <a:r>
              <a:rPr lang="en-US" dirty="0"/>
              <a:t>YEAR 7</a:t>
            </a:r>
          </a:p>
        </p:txBody>
      </p:sp>
      <p:cxnSp>
        <p:nvCxnSpPr>
          <p:cNvPr id="52" name="Straight Arrow Connector 51">
            <a:extLst>
              <a:ext uri="{FF2B5EF4-FFF2-40B4-BE49-F238E27FC236}">
                <a16:creationId xmlns:a16="http://schemas.microsoft.com/office/drawing/2014/main" id="{2DF2EB5E-3AFC-47C8-9E35-A44814E95C04}"/>
              </a:ext>
            </a:extLst>
          </p:cNvPr>
          <p:cNvCxnSpPr/>
          <p:nvPr/>
        </p:nvCxnSpPr>
        <p:spPr>
          <a:xfrm flipV="1">
            <a:off x="8014447" y="1430767"/>
            <a:ext cx="0" cy="152758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1438BDF-4972-4F6C-8CA2-9675FCE839C7}"/>
              </a:ext>
            </a:extLst>
          </p:cNvPr>
          <p:cNvSpPr txBox="1"/>
          <p:nvPr/>
        </p:nvSpPr>
        <p:spPr>
          <a:xfrm>
            <a:off x="2187812" y="3024060"/>
            <a:ext cx="2541067" cy="923330"/>
          </a:xfrm>
          <a:prstGeom prst="rect">
            <a:avLst/>
          </a:prstGeom>
          <a:noFill/>
          <a:ln w="38100">
            <a:solidFill>
              <a:schemeClr val="tx1"/>
            </a:solidFill>
          </a:ln>
        </p:spPr>
        <p:txBody>
          <a:bodyPr wrap="square" rtlCol="0">
            <a:spAutoFit/>
          </a:bodyPr>
          <a:lstStyle/>
          <a:p>
            <a:pPr algn="ctr"/>
            <a:r>
              <a:rPr lang="en-US" dirty="0"/>
              <a:t>Latest That 365 -180 Day Foreclosure Notice can be sent</a:t>
            </a:r>
          </a:p>
        </p:txBody>
      </p:sp>
      <p:cxnSp>
        <p:nvCxnSpPr>
          <p:cNvPr id="41" name="Straight Arrow Connector 40">
            <a:extLst>
              <a:ext uri="{FF2B5EF4-FFF2-40B4-BE49-F238E27FC236}">
                <a16:creationId xmlns:a16="http://schemas.microsoft.com/office/drawing/2014/main" id="{57658783-5AE2-408D-8DF3-63D822A8BBFD}"/>
              </a:ext>
            </a:extLst>
          </p:cNvPr>
          <p:cNvCxnSpPr>
            <a:cxnSpLocks/>
          </p:cNvCxnSpPr>
          <p:nvPr/>
        </p:nvCxnSpPr>
        <p:spPr>
          <a:xfrm flipV="1">
            <a:off x="913500" y="2379149"/>
            <a:ext cx="0" cy="53250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76FA4F1-DB25-4C9F-AE61-187927C00B4D}"/>
              </a:ext>
            </a:extLst>
          </p:cNvPr>
          <p:cNvCxnSpPr>
            <a:cxnSpLocks/>
          </p:cNvCxnSpPr>
          <p:nvPr/>
        </p:nvCxnSpPr>
        <p:spPr>
          <a:xfrm>
            <a:off x="2830415" y="3956336"/>
            <a:ext cx="0" cy="62918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55235DD-36CD-4E80-A2DE-D09239037624}"/>
              </a:ext>
            </a:extLst>
          </p:cNvPr>
          <p:cNvSpPr/>
          <p:nvPr/>
        </p:nvSpPr>
        <p:spPr>
          <a:xfrm>
            <a:off x="198539" y="4537389"/>
            <a:ext cx="1645050" cy="646331"/>
          </a:xfrm>
          <a:prstGeom prst="rect">
            <a:avLst/>
          </a:prstGeom>
          <a:ln w="38100">
            <a:solidFill>
              <a:schemeClr val="tx1"/>
            </a:solidFill>
          </a:ln>
        </p:spPr>
        <p:txBody>
          <a:bodyPr wrap="square">
            <a:spAutoFit/>
          </a:bodyPr>
          <a:lstStyle/>
          <a:p>
            <a:pPr algn="ctr"/>
            <a:r>
              <a:rPr lang="en-US" dirty="0"/>
              <a:t>Lien Prescribes</a:t>
            </a:r>
          </a:p>
        </p:txBody>
      </p:sp>
      <p:cxnSp>
        <p:nvCxnSpPr>
          <p:cNvPr id="55" name="Straight Arrow Connector 54">
            <a:extLst>
              <a:ext uri="{FF2B5EF4-FFF2-40B4-BE49-F238E27FC236}">
                <a16:creationId xmlns:a16="http://schemas.microsoft.com/office/drawing/2014/main" id="{AF1431D9-E173-4808-AAAA-D861209ACCB7}"/>
              </a:ext>
            </a:extLst>
          </p:cNvPr>
          <p:cNvCxnSpPr>
            <a:cxnSpLocks/>
            <a:stCxn id="14" idx="2"/>
          </p:cNvCxnSpPr>
          <p:nvPr/>
        </p:nvCxnSpPr>
        <p:spPr>
          <a:xfrm>
            <a:off x="1021064" y="5183720"/>
            <a:ext cx="1" cy="34929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0F7B-C3C1-448B-82DB-16D630E0B66E}"/>
              </a:ext>
            </a:extLst>
          </p:cNvPr>
          <p:cNvSpPr>
            <a:spLocks noGrp="1"/>
          </p:cNvSpPr>
          <p:nvPr>
            <p:ph type="title"/>
          </p:nvPr>
        </p:nvSpPr>
        <p:spPr>
          <a:xfrm>
            <a:off x="179294" y="265355"/>
            <a:ext cx="11646946" cy="666974"/>
          </a:xfrm>
        </p:spPr>
        <p:txBody>
          <a:bodyPr>
            <a:normAutofit fontScale="90000"/>
          </a:bodyPr>
          <a:lstStyle/>
          <a:p>
            <a:r>
              <a:rPr lang="en-US" b="1" dirty="0">
                <a:solidFill>
                  <a:schemeClr val="tx1"/>
                </a:solidFill>
                <a:latin typeface="Times New Roman" panose="02020603050405020304" pitchFamily="18" charset="0"/>
                <a:cs typeface="Times New Roman" panose="02020603050405020304" pitchFamily="18" charset="0"/>
              </a:rPr>
              <a:t>ACT 775:  La. R.S. 47:2246  PROPERTY RECEIVING NO BID</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D4CC9A-1257-458E-97E8-3A27BCB85A78}"/>
              </a:ext>
            </a:extLst>
          </p:cNvPr>
          <p:cNvSpPr>
            <a:spLocks noGrp="1"/>
          </p:cNvSpPr>
          <p:nvPr>
            <p:ph idx="1"/>
          </p:nvPr>
        </p:nvSpPr>
        <p:spPr>
          <a:xfrm>
            <a:off x="179294" y="1479177"/>
            <a:ext cx="11994776" cy="4769223"/>
          </a:xfrm>
        </p:spPr>
        <p:txBody>
          <a:bodyPr>
            <a:normAutofit/>
          </a:bodyPr>
          <a:lstStyle/>
          <a:p>
            <a:r>
              <a:rPr lang="en-US" sz="2200" dirty="0">
                <a:latin typeface="Times New Roman" panose="02020603050405020304" pitchFamily="18" charset="0"/>
                <a:cs typeface="Times New Roman" panose="02020603050405020304" pitchFamily="18" charset="0"/>
              </a:rPr>
              <a:t>“Tax sale title” not purchased at auction = “</a:t>
            </a:r>
            <a:r>
              <a:rPr lang="en-US" sz="2200" b="1" dirty="0">
                <a:latin typeface="Times New Roman" panose="02020603050405020304" pitchFamily="18" charset="0"/>
                <a:cs typeface="Times New Roman" panose="02020603050405020304" pitchFamily="18" charset="0"/>
              </a:rPr>
              <a:t>Adjudicated Property”   Post ACT 819 &amp; Pre ACT 774</a:t>
            </a:r>
          </a:p>
          <a:p>
            <a:r>
              <a:rPr lang="en-US" sz="2200" dirty="0">
                <a:latin typeface="Times New Roman" panose="02020603050405020304" pitchFamily="18" charset="0"/>
                <a:cs typeface="Times New Roman" panose="02020603050405020304" pitchFamily="18" charset="0"/>
              </a:rPr>
              <a:t>Tax sale title goes to the political subdivision who can sell, donate or take themselves after redemptive period by taking specific steps involving notice and ending with filing a </a:t>
            </a:r>
            <a:r>
              <a:rPr lang="en-US" sz="2200" dirty="0" err="1">
                <a:latin typeface="Times New Roman" panose="02020603050405020304" pitchFamily="18" charset="0"/>
                <a:cs typeface="Times New Roman" panose="02020603050405020304" pitchFamily="18" charset="0"/>
              </a:rPr>
              <a:t>nonwarranty</a:t>
            </a:r>
            <a:r>
              <a:rPr lang="en-US" sz="2200" dirty="0">
                <a:latin typeface="Times New Roman" panose="02020603050405020304" pitchFamily="18" charset="0"/>
                <a:cs typeface="Times New Roman" panose="02020603050405020304" pitchFamily="18" charset="0"/>
              </a:rPr>
              <a:t> deed in conveyance records</a:t>
            </a:r>
          </a:p>
          <a:p>
            <a:r>
              <a:rPr lang="en-US" sz="2200" b="1" dirty="0">
                <a:latin typeface="Times New Roman" panose="02020603050405020304" pitchFamily="18" charset="0"/>
                <a:cs typeface="Times New Roman" panose="02020603050405020304" pitchFamily="18" charset="0"/>
              </a:rPr>
              <a:t>ACT 775:  La. R.S. 47:2246  PROPERTY RECEIVING NO BID</a:t>
            </a:r>
          </a:p>
          <a:p>
            <a:pPr lvl="1"/>
            <a:r>
              <a:rPr lang="en-US" sz="2200" dirty="0">
                <a:latin typeface="Times New Roman" panose="02020603050405020304" pitchFamily="18" charset="0"/>
                <a:cs typeface="Times New Roman" panose="02020603050405020304" pitchFamily="18" charset="0"/>
              </a:rPr>
              <a:t>A </a:t>
            </a:r>
            <a:r>
              <a:rPr lang="en-US" sz="2200" u="sng" dirty="0">
                <a:latin typeface="Times New Roman" panose="02020603050405020304" pitchFamily="18" charset="0"/>
                <a:cs typeface="Times New Roman" panose="02020603050405020304" pitchFamily="18" charset="0"/>
              </a:rPr>
              <a:t>tax lien certificate </a:t>
            </a:r>
            <a:r>
              <a:rPr lang="en-US" sz="2200" dirty="0">
                <a:latin typeface="Times New Roman" panose="02020603050405020304" pitchFamily="18" charset="0"/>
                <a:cs typeface="Times New Roman" panose="02020603050405020304" pitchFamily="18" charset="0"/>
              </a:rPr>
              <a:t>for a property receiving no bid is transferred to the to the political subdivision and filed in the mortgage records</a:t>
            </a:r>
          </a:p>
          <a:p>
            <a:r>
              <a:rPr lang="en-US" sz="2200" dirty="0">
                <a:latin typeface="Times New Roman" panose="02020603050405020304" pitchFamily="18" charset="0"/>
                <a:cs typeface="Times New Roman" panose="02020603050405020304" pitchFamily="18" charset="0"/>
              </a:rPr>
              <a:t>Regardless of whether it is purchased or receives NO BID:</a:t>
            </a:r>
          </a:p>
          <a:p>
            <a:pPr lvl="1"/>
            <a:r>
              <a:rPr lang="en-US" sz="2000" dirty="0">
                <a:latin typeface="Times New Roman" panose="02020603050405020304" pitchFamily="18" charset="0"/>
                <a:cs typeface="Times New Roman" panose="02020603050405020304" pitchFamily="18" charset="0"/>
              </a:rPr>
              <a:t>All subsequent tax bills are sent to the tax debtor -- La. RS 47:2160.1</a:t>
            </a:r>
          </a:p>
          <a:p>
            <a:pPr lvl="1"/>
            <a:r>
              <a:rPr lang="en-US" sz="1800" dirty="0">
                <a:latin typeface="Times New Roman" panose="02020603050405020304" pitchFamily="18" charset="0"/>
                <a:cs typeface="Times New Roman" panose="02020603050405020304" pitchFamily="18" charset="0"/>
              </a:rPr>
              <a:t>Tax lien holder shall receive tax bill upon request unless bills are online (La. RS 47:2160.1(B))</a:t>
            </a:r>
          </a:p>
          <a:p>
            <a:pPr lvl="1"/>
            <a:r>
              <a:rPr lang="en-US" sz="2000" dirty="0">
                <a:latin typeface="Times New Roman" panose="02020603050405020304" pitchFamily="18" charset="0"/>
                <a:cs typeface="Times New Roman" panose="02020603050405020304" pitchFamily="18" charset="0"/>
              </a:rPr>
              <a:t>47:2159 – Tax notices / $20 year to year / Except Mortgage holders – until cancelled</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362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E552-5734-44EE-8334-E1BD6C7CCBBF}"/>
              </a:ext>
            </a:extLst>
          </p:cNvPr>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Local Government’s Options </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Beginning in 2026</a:t>
            </a:r>
          </a:p>
        </p:txBody>
      </p:sp>
      <p:sp>
        <p:nvSpPr>
          <p:cNvPr id="4" name="Content Placeholder 3">
            <a:extLst>
              <a:ext uri="{FF2B5EF4-FFF2-40B4-BE49-F238E27FC236}">
                <a16:creationId xmlns:a16="http://schemas.microsoft.com/office/drawing/2014/main" id="{1A9AFD20-41C0-4779-A24A-6F61DD50D549}"/>
              </a:ext>
            </a:extLst>
          </p:cNvPr>
          <p:cNvSpPr>
            <a:spLocks noGrp="1"/>
          </p:cNvSpPr>
          <p:nvPr>
            <p:ph idx="1"/>
          </p:nvPr>
        </p:nvSpPr>
        <p:spPr>
          <a:xfrm>
            <a:off x="677333" y="2160589"/>
            <a:ext cx="10609231" cy="3254093"/>
          </a:xfrm>
        </p:spPr>
        <p:txBody>
          <a:bodyPr>
            <a:normAutofit/>
          </a:bodyPr>
          <a:lstStyle/>
          <a:p>
            <a:r>
              <a:rPr lang="en-US" sz="2200" b="1" dirty="0">
                <a:latin typeface="Times New Roman" panose="02020603050405020304" pitchFamily="18" charset="0"/>
                <a:cs typeface="Times New Roman" panose="02020603050405020304" pitchFamily="18" charset="0"/>
              </a:rPr>
              <a:t>1: </a:t>
            </a:r>
            <a:r>
              <a:rPr lang="en-US" sz="2200" dirty="0">
                <a:latin typeface="Times New Roman" panose="02020603050405020304" pitchFamily="18" charset="0"/>
                <a:cs typeface="Times New Roman" panose="02020603050405020304" pitchFamily="18" charset="0"/>
              </a:rPr>
              <a:t>Continue to sell adjudicated property per local ordinance </a:t>
            </a:r>
            <a:r>
              <a:rPr 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sz="2200" u="sng" dirty="0" err="1">
                <a:latin typeface="Times New Roman" panose="02020603050405020304" pitchFamily="18" charset="0"/>
                <a:cs typeface="Times New Roman" panose="02020603050405020304" pitchFamily="18" charset="0"/>
                <a:sym typeface="Wingdings" panose="05000000000000000000" pitchFamily="2" charset="2"/>
              </a:rPr>
              <a:t>Nonwarranty</a:t>
            </a:r>
            <a:r>
              <a:rPr lang="en-US" sz="2200" u="sng" dirty="0">
                <a:latin typeface="Times New Roman" panose="02020603050405020304" pitchFamily="18" charset="0"/>
                <a:cs typeface="Times New Roman" panose="02020603050405020304" pitchFamily="18" charset="0"/>
                <a:sym typeface="Wingdings" panose="05000000000000000000" pitchFamily="2" charset="2"/>
              </a:rPr>
              <a:t> Deed</a:t>
            </a:r>
            <a:endParaRPr lang="en-US" sz="2200" u="sng"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Political subdivision can transfer a tax lien certificate to a 3</a:t>
            </a:r>
            <a:r>
              <a:rPr lang="en-US" sz="2200" baseline="30000" dirty="0">
                <a:latin typeface="Times New Roman" panose="02020603050405020304" pitchFamily="18" charset="0"/>
                <a:cs typeface="Times New Roman" panose="02020603050405020304" pitchFamily="18" charset="0"/>
              </a:rPr>
              <a:t>rd</a:t>
            </a:r>
            <a:r>
              <a:rPr lang="en-US" sz="2200" dirty="0">
                <a:latin typeface="Times New Roman" panose="02020603050405020304" pitchFamily="18" charset="0"/>
                <a:cs typeface="Times New Roman" panose="02020603050405020304" pitchFamily="18" charset="0"/>
              </a:rPr>
              <a:t> party who must take action to foreclose (</a:t>
            </a:r>
            <a:r>
              <a:rPr lang="en-US" sz="2200" dirty="0" err="1">
                <a:latin typeface="Times New Roman" panose="02020603050405020304" pitchFamily="18" charset="0"/>
                <a:cs typeface="Times New Roman" panose="02020603050405020304" pitchFamily="18" charset="0"/>
              </a:rPr>
              <a:t>ie</a:t>
            </a:r>
            <a:r>
              <a:rPr lang="en-US" sz="2200" dirty="0">
                <a:latin typeface="Times New Roman" panose="02020603050405020304" pitchFamily="18" charset="0"/>
                <a:cs typeface="Times New Roman" panose="02020603050405020304" pitchFamily="18" charset="0"/>
              </a:rPr>
              <a:t>. No non-warranty deed) or lien will prescribe after 7 years from transfer </a:t>
            </a:r>
            <a:r>
              <a:rPr 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sz="2200" u="sng" dirty="0">
                <a:latin typeface="Times New Roman" panose="02020603050405020304" pitchFamily="18" charset="0"/>
                <a:cs typeface="Times New Roman" panose="02020603050405020304" pitchFamily="18" charset="0"/>
                <a:sym typeface="Wingdings" panose="05000000000000000000" pitchFamily="2" charset="2"/>
              </a:rPr>
              <a:t>supposed to result in Warranty Deed</a:t>
            </a:r>
            <a:endParaRPr lang="en-US" sz="2200" b="1" u="sng"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3: </a:t>
            </a:r>
            <a:r>
              <a:rPr lang="en-US" sz="2200" dirty="0">
                <a:latin typeface="Times New Roman" panose="02020603050405020304" pitchFamily="18" charset="0"/>
                <a:cs typeface="Times New Roman" panose="02020603050405020304" pitchFamily="18" charset="0"/>
              </a:rPr>
              <a:t>Political subdivision can also convert previously adjudicated property to a tax lien certificate </a:t>
            </a:r>
            <a:r>
              <a:rPr lang="en-US" sz="2200" dirty="0">
                <a:latin typeface="Times New Roman" panose="02020603050405020304" pitchFamily="18" charset="0"/>
                <a:cs typeface="Times New Roman" panose="02020603050405020304" pitchFamily="18" charset="0"/>
                <a:sym typeface="Wingdings" panose="05000000000000000000" pitchFamily="2" charset="2"/>
              </a:rPr>
              <a:t> See Option 2</a:t>
            </a:r>
            <a:endParaRPr lang="en-US" sz="2200" b="1"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4: </a:t>
            </a:r>
            <a:r>
              <a:rPr lang="en-US" sz="2200" dirty="0">
                <a:latin typeface="Times New Roman" panose="02020603050405020304" pitchFamily="18" charset="0"/>
                <a:cs typeface="Times New Roman" panose="02020603050405020304" pitchFamily="18" charset="0"/>
              </a:rPr>
              <a:t>Political subdivision can also transfer the immovable property burdened by the tax lien in accordance with terms of local ordinance </a:t>
            </a:r>
            <a:r>
              <a:rPr 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a:latin typeface="Times New Roman" panose="02020603050405020304" pitchFamily="18" charset="0"/>
                <a:cs typeface="Times New Roman" panose="02020603050405020304" pitchFamily="18" charset="0"/>
                <a:sym typeface="Wingdings" panose="05000000000000000000" pitchFamily="2" charset="2"/>
              </a:rPr>
              <a:t>Nonwarranty</a:t>
            </a:r>
            <a:r>
              <a:rPr lang="en-US" sz="2200" dirty="0">
                <a:latin typeface="Times New Roman" panose="02020603050405020304" pitchFamily="18" charset="0"/>
                <a:cs typeface="Times New Roman" panose="02020603050405020304" pitchFamily="18" charset="0"/>
                <a:sym typeface="Wingdings" panose="05000000000000000000" pitchFamily="2" charset="2"/>
              </a:rPr>
              <a:t> Deed?  See Option 1?</a:t>
            </a:r>
            <a:endParaRPr lang="en-US" sz="2200" dirty="0">
              <a:latin typeface="Times New Roman" panose="02020603050405020304" pitchFamily="18" charset="0"/>
              <a:cs typeface="Times New Roman" panose="02020603050405020304" pitchFamily="18" charset="0"/>
            </a:endParaRPr>
          </a:p>
          <a:p>
            <a:pPr marL="457200" lvl="1" indent="0">
              <a:buNone/>
            </a:pPr>
            <a:endParaRPr lang="en-US" sz="22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664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FDF2-E69F-49F1-865F-7D25677D8E91}"/>
              </a:ext>
            </a:extLst>
          </p:cNvPr>
          <p:cNvSpPr>
            <a:spLocks noGrp="1"/>
          </p:cNvSpPr>
          <p:nvPr>
            <p:ph type="title"/>
          </p:nvPr>
        </p:nvSpPr>
        <p:spPr>
          <a:xfrm>
            <a:off x="677333" y="168535"/>
            <a:ext cx="8596668" cy="1552688"/>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Option 1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Continue to sell adjudicated property per local ordinance</a:t>
            </a:r>
          </a:p>
        </p:txBody>
      </p:sp>
      <p:sp>
        <p:nvSpPr>
          <p:cNvPr id="3" name="Content Placeholder 2">
            <a:extLst>
              <a:ext uri="{FF2B5EF4-FFF2-40B4-BE49-F238E27FC236}">
                <a16:creationId xmlns:a16="http://schemas.microsoft.com/office/drawing/2014/main" id="{6C42959E-8640-4389-88BF-F74ED43A2B66}"/>
              </a:ext>
            </a:extLst>
          </p:cNvPr>
          <p:cNvSpPr>
            <a:spLocks noGrp="1"/>
          </p:cNvSpPr>
          <p:nvPr>
            <p:ph idx="1"/>
          </p:nvPr>
        </p:nvSpPr>
        <p:spPr>
          <a:xfrm>
            <a:off x="306193" y="2174085"/>
            <a:ext cx="11258277" cy="3177844"/>
          </a:xfrm>
        </p:spPr>
        <p:txBody>
          <a:bodyPr>
            <a:normAutofit fontScale="85000" lnSpcReduction="20000"/>
          </a:bodyPr>
          <a:lstStyle/>
          <a:p>
            <a:r>
              <a:rPr lang="en-US" sz="2500" dirty="0">
                <a:latin typeface="Times New Roman" panose="02020603050405020304" pitchFamily="18" charset="0"/>
                <a:cs typeface="Times New Roman" panose="02020603050405020304" pitchFamily="18" charset="0"/>
              </a:rPr>
              <a:t>The current inventory of adjudicated property does not automatically change into anything else </a:t>
            </a:r>
          </a:p>
          <a:p>
            <a:pPr lvl="1"/>
            <a:r>
              <a:rPr lang="en-US" sz="2300" dirty="0" err="1">
                <a:latin typeface="Times New Roman" panose="02020603050405020304" pitchFamily="18" charset="0"/>
                <a:cs typeface="Times New Roman" panose="02020603050405020304" pitchFamily="18" charset="0"/>
              </a:rPr>
              <a:t>Nonwarranty</a:t>
            </a:r>
            <a:r>
              <a:rPr lang="en-US" sz="2300" dirty="0">
                <a:latin typeface="Times New Roman" panose="02020603050405020304" pitchFamily="18" charset="0"/>
                <a:cs typeface="Times New Roman" panose="02020603050405020304" pitchFamily="18" charset="0"/>
              </a:rPr>
              <a:t> Deed is sold</a:t>
            </a:r>
          </a:p>
          <a:p>
            <a:pPr lvl="1"/>
            <a:r>
              <a:rPr lang="en-US" sz="2300" dirty="0">
                <a:latin typeface="Times New Roman" panose="02020603050405020304" pitchFamily="18" charset="0"/>
                <a:cs typeface="Times New Roman" panose="02020603050405020304" pitchFamily="18" charset="0"/>
              </a:rPr>
              <a:t>Acquisitive Prescription – La. RS 47:2288</a:t>
            </a:r>
          </a:p>
          <a:p>
            <a:pPr lvl="1"/>
            <a:r>
              <a:rPr lang="en-US" sz="2300" dirty="0">
                <a:latin typeface="Times New Roman" panose="02020603050405020304" pitchFamily="18" charset="0"/>
                <a:cs typeface="Times New Roman" panose="02020603050405020304" pitchFamily="18" charset="0"/>
              </a:rPr>
              <a:t>Lot Next Door – La RS 47:2202(B)</a:t>
            </a:r>
          </a:p>
          <a:p>
            <a:r>
              <a:rPr lang="en-US" sz="2500" dirty="0">
                <a:latin typeface="Times New Roman" panose="02020603050405020304" pitchFamily="18" charset="0"/>
                <a:cs typeface="Times New Roman" panose="02020603050405020304" pitchFamily="18" charset="0"/>
              </a:rPr>
              <a:t>Slightly revised versions of La. RS 47:2201, 47:2202, 47:2203, 47:2204, 47:2206, 47:2207 remain </a:t>
            </a:r>
          </a:p>
          <a:p>
            <a:r>
              <a:rPr lang="en-US" sz="2500" dirty="0">
                <a:latin typeface="Times New Roman" panose="02020603050405020304" pitchFamily="18" charset="0"/>
                <a:cs typeface="Times New Roman" panose="02020603050405020304" pitchFamily="18" charset="0"/>
              </a:rPr>
              <a:t>“</a:t>
            </a:r>
            <a:r>
              <a:rPr lang="en-US" sz="2500" b="1" dirty="0">
                <a:latin typeface="Times New Roman" panose="02020603050405020304" pitchFamily="18" charset="0"/>
                <a:cs typeface="Times New Roman" panose="02020603050405020304" pitchFamily="18" charset="0"/>
              </a:rPr>
              <a:t>Acquiring Person</a:t>
            </a:r>
            <a:r>
              <a:rPr lang="en-US" sz="2500" dirty="0">
                <a:latin typeface="Times New Roman" panose="02020603050405020304" pitchFamily="18" charset="0"/>
                <a:cs typeface="Times New Roman" panose="02020603050405020304" pitchFamily="18" charset="0"/>
              </a:rPr>
              <a:t>” definition has expanded</a:t>
            </a:r>
          </a:p>
          <a:p>
            <a:r>
              <a:rPr lang="en-US" sz="2500" dirty="0">
                <a:latin typeface="Times New Roman" panose="02020603050405020304" pitchFamily="18" charset="0"/>
                <a:cs typeface="Times New Roman" panose="02020603050405020304" pitchFamily="18" charset="0"/>
              </a:rPr>
              <a:t>Moving forward Statutory Notices must be sent to:  </a:t>
            </a:r>
            <a:r>
              <a:rPr lang="en-US" sz="2500" b="1" dirty="0">
                <a:latin typeface="Times New Roman" panose="02020603050405020304" pitchFamily="18" charset="0"/>
                <a:cs typeface="Times New Roman" panose="02020603050405020304" pitchFamily="18" charset="0"/>
              </a:rPr>
              <a:t>“tax auction parties”</a:t>
            </a:r>
          </a:p>
          <a:p>
            <a:r>
              <a:rPr lang="en-US" sz="2500" dirty="0">
                <a:latin typeface="Times New Roman" panose="02020603050405020304" pitchFamily="18" charset="0"/>
                <a:cs typeface="Times New Roman" panose="02020603050405020304" pitchFamily="18" charset="0"/>
              </a:rPr>
              <a:t>La. RS 47:2206 Mandates that if the notice is returned for any reason additional steps must be taken </a:t>
            </a:r>
          </a:p>
        </p:txBody>
      </p:sp>
    </p:spTree>
    <p:extLst>
      <p:ext uri="{BB962C8B-B14F-4D97-AF65-F5344CB8AC3E}">
        <p14:creationId xmlns:p14="http://schemas.microsoft.com/office/powerpoint/2010/main" val="9387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2D8D-E247-4A2C-98C4-DF3BE292FA06}"/>
              </a:ext>
            </a:extLst>
          </p:cNvPr>
          <p:cNvSpPr>
            <a:spLocks noGrp="1"/>
          </p:cNvSpPr>
          <p:nvPr>
            <p:ph type="title"/>
          </p:nvPr>
        </p:nvSpPr>
        <p:spPr/>
        <p:txBody>
          <a:bodyPr/>
          <a:lstStyle/>
          <a:p>
            <a:pPr algn="ctr"/>
            <a:r>
              <a:rPr lang="en-US" b="1" dirty="0"/>
              <a:t>Acquiring Person </a:t>
            </a:r>
            <a:br>
              <a:rPr lang="en-US" b="1" dirty="0"/>
            </a:br>
            <a:r>
              <a:rPr lang="en-US" b="1" dirty="0"/>
              <a:t>(La RS 47:2122(1)</a:t>
            </a:r>
          </a:p>
        </p:txBody>
      </p:sp>
      <p:sp>
        <p:nvSpPr>
          <p:cNvPr id="3" name="Content Placeholder 2">
            <a:extLst>
              <a:ext uri="{FF2B5EF4-FFF2-40B4-BE49-F238E27FC236}">
                <a16:creationId xmlns:a16="http://schemas.microsoft.com/office/drawing/2014/main" id="{8FC6B368-8468-44FC-8CD7-4DAA429F60A1}"/>
              </a:ext>
            </a:extLst>
          </p:cNvPr>
          <p:cNvSpPr>
            <a:spLocks noGrp="1"/>
          </p:cNvSpPr>
          <p:nvPr>
            <p:ph idx="1"/>
          </p:nvPr>
        </p:nvSpPr>
        <p:spPr>
          <a:xfrm>
            <a:off x="677334" y="2097741"/>
            <a:ext cx="8596668" cy="4150659"/>
          </a:xfrm>
        </p:spPr>
        <p:txBody>
          <a:bodyPr>
            <a:normAutofit/>
          </a:bodyPr>
          <a:lstStyle/>
          <a:p>
            <a:r>
              <a:rPr lang="en-US" sz="2400" dirty="0"/>
              <a:t>(a) A person acquiring </a:t>
            </a:r>
            <a:r>
              <a:rPr lang="en-US" sz="2400" strike="sngStrike" dirty="0"/>
              <a:t>tax sale </a:t>
            </a:r>
            <a:r>
              <a:rPr lang="en-US" sz="2400" dirty="0"/>
              <a:t>title </a:t>
            </a:r>
            <a:r>
              <a:rPr lang="en-US" sz="2400" strike="sngStrike" dirty="0"/>
              <a:t>to</a:t>
            </a:r>
            <a:r>
              <a:rPr lang="en-US" sz="2400" dirty="0"/>
              <a:t> </a:t>
            </a:r>
            <a:r>
              <a:rPr lang="en-US" sz="2400" u="sng" dirty="0"/>
              <a:t>at</a:t>
            </a:r>
            <a:r>
              <a:rPr lang="en-US" sz="2400" dirty="0"/>
              <a:t> a tax sale </a:t>
            </a:r>
            <a:r>
              <a:rPr lang="en-US" sz="2400" strike="sngStrike" dirty="0"/>
              <a:t>property</a:t>
            </a:r>
            <a:r>
              <a:rPr lang="en-US" sz="2400" dirty="0"/>
              <a:t> </a:t>
            </a:r>
            <a:r>
              <a:rPr lang="en-US" sz="2400" u="sng" dirty="0"/>
              <a:t>conducted prior to January 1, 2009.</a:t>
            </a:r>
            <a:r>
              <a:rPr lang="en-US" sz="2400" dirty="0"/>
              <a:t>				</a:t>
            </a:r>
          </a:p>
          <a:p>
            <a:r>
              <a:rPr lang="en-US" sz="2400" dirty="0"/>
              <a:t>(b) A political subdivision or any other person seeking to acquire or acquiring ownership of adjudicated property.     </a:t>
            </a:r>
          </a:p>
          <a:p>
            <a:r>
              <a:rPr lang="en-US" sz="2400" u="sng" dirty="0"/>
              <a:t>(c) A person acquiring tax sale title to a tax sale property at a tax sale conducted after January 1, 2009, but before January 1, 2026.</a:t>
            </a:r>
            <a:endParaRPr lang="en-US" sz="2400" dirty="0"/>
          </a:p>
          <a:p>
            <a:r>
              <a:rPr lang="en-US" sz="2400" u="sng" dirty="0"/>
              <a:t>(d) A person acquiring the delinquent obligation at a tax auction after January 1, 2026.</a:t>
            </a:r>
            <a:endParaRPr lang="en-US" sz="2400" dirty="0"/>
          </a:p>
          <a:p>
            <a:endParaRPr lang="en-US" dirty="0"/>
          </a:p>
        </p:txBody>
      </p:sp>
      <p:sp>
        <p:nvSpPr>
          <p:cNvPr id="4" name="TextBox 3">
            <a:extLst>
              <a:ext uri="{FF2B5EF4-FFF2-40B4-BE49-F238E27FC236}">
                <a16:creationId xmlns:a16="http://schemas.microsoft.com/office/drawing/2014/main" id="{AA1BD0FB-0965-4E4A-AC80-F3F0EB7E5538}"/>
              </a:ext>
            </a:extLst>
          </p:cNvPr>
          <p:cNvSpPr txBox="1"/>
          <p:nvPr/>
        </p:nvSpPr>
        <p:spPr>
          <a:xfrm>
            <a:off x="8540916" y="2298564"/>
            <a:ext cx="1466171" cy="369332"/>
          </a:xfrm>
          <a:prstGeom prst="rect">
            <a:avLst/>
          </a:prstGeom>
          <a:noFill/>
          <a:ln w="38100">
            <a:solidFill>
              <a:schemeClr val="accent2"/>
            </a:solidFill>
          </a:ln>
        </p:spPr>
        <p:txBody>
          <a:bodyPr wrap="none" rtlCol="0">
            <a:spAutoFit/>
          </a:bodyPr>
          <a:lstStyle/>
          <a:p>
            <a:r>
              <a:rPr lang="en-US" dirty="0"/>
              <a:t>PRE ACT 819</a:t>
            </a:r>
          </a:p>
        </p:txBody>
      </p:sp>
      <p:sp>
        <p:nvSpPr>
          <p:cNvPr id="6" name="Rectangle 5">
            <a:extLst>
              <a:ext uri="{FF2B5EF4-FFF2-40B4-BE49-F238E27FC236}">
                <a16:creationId xmlns:a16="http://schemas.microsoft.com/office/drawing/2014/main" id="{0E257BF3-5B21-476C-8FDE-771D6BE3B041}"/>
              </a:ext>
            </a:extLst>
          </p:cNvPr>
          <p:cNvSpPr/>
          <p:nvPr/>
        </p:nvSpPr>
        <p:spPr>
          <a:xfrm>
            <a:off x="9354001" y="4088816"/>
            <a:ext cx="1604670" cy="369332"/>
          </a:xfrm>
          <a:prstGeom prst="rect">
            <a:avLst/>
          </a:prstGeom>
          <a:ln w="38100">
            <a:solidFill>
              <a:schemeClr val="accent2"/>
            </a:solidFill>
          </a:ln>
        </p:spPr>
        <p:txBody>
          <a:bodyPr wrap="none">
            <a:spAutoFit/>
          </a:bodyPr>
          <a:lstStyle/>
          <a:p>
            <a:r>
              <a:rPr lang="en-US" dirty="0"/>
              <a:t>POST ACT 819</a:t>
            </a:r>
          </a:p>
        </p:txBody>
      </p:sp>
      <p:sp>
        <p:nvSpPr>
          <p:cNvPr id="7" name="Rectangle 6">
            <a:extLst>
              <a:ext uri="{FF2B5EF4-FFF2-40B4-BE49-F238E27FC236}">
                <a16:creationId xmlns:a16="http://schemas.microsoft.com/office/drawing/2014/main" id="{8A8A6CA2-66CB-41A3-9A58-4DFE520D3CB8}"/>
              </a:ext>
            </a:extLst>
          </p:cNvPr>
          <p:cNvSpPr/>
          <p:nvPr/>
        </p:nvSpPr>
        <p:spPr>
          <a:xfrm>
            <a:off x="9274001" y="5212984"/>
            <a:ext cx="1023678" cy="369332"/>
          </a:xfrm>
          <a:prstGeom prst="rect">
            <a:avLst/>
          </a:prstGeom>
          <a:ln w="57150">
            <a:solidFill>
              <a:schemeClr val="accent2"/>
            </a:solidFill>
          </a:ln>
        </p:spPr>
        <p:txBody>
          <a:bodyPr wrap="none">
            <a:spAutoFit/>
          </a:bodyPr>
          <a:lstStyle/>
          <a:p>
            <a:r>
              <a:rPr lang="en-US" dirty="0"/>
              <a:t>ACT 774</a:t>
            </a:r>
          </a:p>
        </p:txBody>
      </p:sp>
      <p:sp>
        <p:nvSpPr>
          <p:cNvPr id="8" name="Rectangle 7">
            <a:extLst>
              <a:ext uri="{FF2B5EF4-FFF2-40B4-BE49-F238E27FC236}">
                <a16:creationId xmlns:a16="http://schemas.microsoft.com/office/drawing/2014/main" id="{2889C563-387A-40F6-A6C9-E2F1D88FF256}"/>
              </a:ext>
            </a:extLst>
          </p:cNvPr>
          <p:cNvSpPr/>
          <p:nvPr/>
        </p:nvSpPr>
        <p:spPr>
          <a:xfrm>
            <a:off x="8917910" y="3099566"/>
            <a:ext cx="2759538" cy="646331"/>
          </a:xfrm>
          <a:prstGeom prst="rect">
            <a:avLst/>
          </a:prstGeom>
          <a:ln w="38100">
            <a:solidFill>
              <a:srgbClr val="0070C0"/>
            </a:solidFill>
          </a:ln>
        </p:spPr>
        <p:txBody>
          <a:bodyPr wrap="none">
            <a:spAutoFit/>
          </a:bodyPr>
          <a:lstStyle/>
          <a:p>
            <a:pPr algn="ctr"/>
            <a:r>
              <a:rPr lang="en-US" dirty="0"/>
              <a:t>POST ACT 819  + ACT 774</a:t>
            </a:r>
          </a:p>
          <a:p>
            <a:pPr algn="ctr"/>
            <a:r>
              <a:rPr lang="en-US" dirty="0"/>
              <a:t>Option 1</a:t>
            </a:r>
          </a:p>
        </p:txBody>
      </p:sp>
      <p:pic>
        <p:nvPicPr>
          <p:cNvPr id="9" name="Content Placeholder 6" descr="&lt;strong&gt;Scales&lt;/strong&gt; PNG">
            <a:extLst>
              <a:ext uri="{FF2B5EF4-FFF2-40B4-BE49-F238E27FC236}">
                <a16:creationId xmlns:a16="http://schemas.microsoft.com/office/drawing/2014/main" id="{C60EDBBF-57F0-4570-89DA-19D03C30F5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1133" y="508312"/>
            <a:ext cx="777538" cy="771557"/>
          </a:xfrm>
          <a:prstGeom prst="rect">
            <a:avLst/>
          </a:prstGeom>
        </p:spPr>
      </p:pic>
    </p:spTree>
    <p:extLst>
      <p:ext uri="{BB962C8B-B14F-4D97-AF65-F5344CB8AC3E}">
        <p14:creationId xmlns:p14="http://schemas.microsoft.com/office/powerpoint/2010/main" val="19807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22492</TotalTime>
  <Words>2186</Words>
  <Application>Microsoft Office PowerPoint</Application>
  <PresentationFormat>Widescreen</PresentationFormat>
  <Paragraphs>189</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Calibri</vt:lpstr>
      <vt:lpstr>Times New Roman</vt:lpstr>
      <vt:lpstr>Trebuchet MS</vt:lpstr>
      <vt:lpstr>Wingdings</vt:lpstr>
      <vt:lpstr>Wingdings 3</vt:lpstr>
      <vt:lpstr>Facet</vt:lpstr>
      <vt:lpstr>  Title Tangles:  Adjudicated Property,  Taxing Authorities, and  the Quest for Reform</vt:lpstr>
      <vt:lpstr>ACT 819 - 2009</vt:lpstr>
      <vt:lpstr>Different Laws Related to Property Taxes Moved Through the 2024 Louisiana Legislature to become ACT 774 </vt:lpstr>
      <vt:lpstr>Tax Lien Certificates </vt:lpstr>
      <vt:lpstr>PowerPoint Presentation</vt:lpstr>
      <vt:lpstr>ACT 775:  La. R.S. 47:2246  PROPERTY RECEIVING NO BID </vt:lpstr>
      <vt:lpstr>Local Government’s Options  Beginning in 2026</vt:lpstr>
      <vt:lpstr>Option 1  Continue to sell adjudicated property per local ordinance</vt:lpstr>
      <vt:lpstr>Acquiring Person  (La RS 47:2122(1)</vt:lpstr>
      <vt:lpstr>Tax Auction Party (47:2122(14))   Anyone who will lose interest in property (Mortgage holders, etc.):</vt:lpstr>
      <vt:lpstr>La. RS 47:2206  Notice of sale or donation of adjudicated property</vt:lpstr>
      <vt:lpstr>If Adjudicated Property Sale results in more $ than tax bill/money owed</vt:lpstr>
      <vt:lpstr>Option 2 Transfer the tax lien certificate</vt:lpstr>
      <vt:lpstr>PowerPoint Presentation</vt:lpstr>
      <vt:lpstr>Foreclosure -- La. RS 47:2266.1</vt:lpstr>
      <vt:lpstr>Sheriff Sale to Enforce the Judgment =  Sheriff deducts costs of sale and any commission due and distributes the rest:</vt:lpstr>
      <vt:lpstr>Option 3 Convert adjudicated property to a tax lien certificate</vt:lpstr>
      <vt:lpstr>Option 4. Political subdivision can also transfer the immovable property burdened by the tax lien in accordance with terms of local ordinance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286 Senator Luneau</dc:title>
  <dc:creator>WJohnson</dc:creator>
  <cp:lastModifiedBy>Wesley Johnson</cp:lastModifiedBy>
  <cp:revision>288</cp:revision>
  <dcterms:created xsi:type="dcterms:W3CDTF">2024-03-19T23:50:33Z</dcterms:created>
  <dcterms:modified xsi:type="dcterms:W3CDTF">2025-03-07T23:39:04Z</dcterms:modified>
</cp:coreProperties>
</file>